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23" r:id="rId5"/>
    <p:sldId id="259" r:id="rId6"/>
    <p:sldId id="324" r:id="rId7"/>
    <p:sldId id="260" r:id="rId8"/>
    <p:sldId id="325" r:id="rId9"/>
    <p:sldId id="261" r:id="rId10"/>
    <p:sldId id="326" r:id="rId11"/>
    <p:sldId id="301" r:id="rId12"/>
    <p:sldId id="262" r:id="rId13"/>
    <p:sldId id="263" r:id="rId14"/>
    <p:sldId id="264" r:id="rId15"/>
    <p:sldId id="265" r:id="rId16"/>
    <p:sldId id="302" r:id="rId17"/>
    <p:sldId id="303" r:id="rId18"/>
    <p:sldId id="266" r:id="rId19"/>
    <p:sldId id="267" r:id="rId20"/>
    <p:sldId id="304" r:id="rId21"/>
    <p:sldId id="268" r:id="rId22"/>
    <p:sldId id="305" r:id="rId23"/>
    <p:sldId id="306" r:id="rId24"/>
    <p:sldId id="270" r:id="rId25"/>
    <p:sldId id="271" r:id="rId26"/>
    <p:sldId id="307" r:id="rId27"/>
    <p:sldId id="272" r:id="rId28"/>
    <p:sldId id="273" r:id="rId29"/>
    <p:sldId id="274" r:id="rId30"/>
    <p:sldId id="308" r:id="rId31"/>
    <p:sldId id="275" r:id="rId32"/>
    <p:sldId id="276" r:id="rId33"/>
    <p:sldId id="309" r:id="rId34"/>
    <p:sldId id="277" r:id="rId35"/>
    <p:sldId id="278" r:id="rId36"/>
    <p:sldId id="279" r:id="rId37"/>
    <p:sldId id="310" r:id="rId38"/>
    <p:sldId id="280" r:id="rId39"/>
    <p:sldId id="311" r:id="rId40"/>
    <p:sldId id="312" r:id="rId41"/>
    <p:sldId id="281" r:id="rId42"/>
    <p:sldId id="313" r:id="rId43"/>
    <p:sldId id="314" r:id="rId44"/>
    <p:sldId id="282" r:id="rId45"/>
    <p:sldId id="283" r:id="rId46"/>
    <p:sldId id="284" r:id="rId47"/>
    <p:sldId id="285" r:id="rId48"/>
    <p:sldId id="299" r:id="rId49"/>
    <p:sldId id="315" r:id="rId50"/>
    <p:sldId id="286" r:id="rId51"/>
    <p:sldId id="287" r:id="rId52"/>
    <p:sldId id="316" r:id="rId53"/>
    <p:sldId id="288" r:id="rId54"/>
    <p:sldId id="317" r:id="rId55"/>
    <p:sldId id="289" r:id="rId56"/>
    <p:sldId id="290" r:id="rId57"/>
    <p:sldId id="318" r:id="rId58"/>
    <p:sldId id="291" r:id="rId59"/>
    <p:sldId id="292" r:id="rId60"/>
    <p:sldId id="319" r:id="rId61"/>
    <p:sldId id="320" r:id="rId62"/>
    <p:sldId id="293" r:id="rId63"/>
    <p:sldId id="294" r:id="rId64"/>
    <p:sldId id="321" r:id="rId65"/>
    <p:sldId id="295" r:id="rId66"/>
    <p:sldId id="322" r:id="rId67"/>
    <p:sldId id="296" r:id="rId68"/>
    <p:sldId id="297" r:id="rId69"/>
    <p:sldId id="298" r:id="rId70"/>
  </p:sldIdLst>
  <p:sldSz cx="12192000" cy="6858000"/>
  <p:notesSz cx="6858000" cy="9144000"/>
  <p:custShowLst>
    <p:custShow name="Custom Show 1" id="0">
      <p:sldLst>
        <p:sld r:id="rId2"/>
        <p:sld r:id="rId3"/>
        <p:sld r:id="rId4"/>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4"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5F5F16-0BB2-4D1D-8D1F-4D5BF0A7E14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69F7D27-A0A4-4D2D-82B8-96417BEAA8CE}">
      <dgm:prSet/>
      <dgm:spPr/>
      <dgm:t>
        <a:bodyPr/>
        <a:lstStyle/>
        <a:p>
          <a:endParaRPr lang="en-US" dirty="0"/>
        </a:p>
      </dgm:t>
    </dgm:pt>
    <dgm:pt modelId="{9326996D-8D6B-4596-81BB-3D2FB2612B75}" type="parTrans" cxnId="{C116CBEE-FE79-456B-9C26-559757DBF23D}">
      <dgm:prSet/>
      <dgm:spPr/>
      <dgm:t>
        <a:bodyPr/>
        <a:lstStyle/>
        <a:p>
          <a:endParaRPr lang="en-US"/>
        </a:p>
      </dgm:t>
    </dgm:pt>
    <dgm:pt modelId="{D583DDFC-7FC8-4D14-B90C-94B8F1A56B26}" type="sibTrans" cxnId="{C116CBEE-FE79-456B-9C26-559757DBF23D}">
      <dgm:prSet/>
      <dgm:spPr/>
      <dgm:t>
        <a:bodyPr/>
        <a:lstStyle/>
        <a:p>
          <a:endParaRPr lang="en-US"/>
        </a:p>
      </dgm:t>
    </dgm:pt>
    <dgm:pt modelId="{19635198-4685-4F58-9AE4-D523BB139601}">
      <dgm:prSet/>
      <dgm:spPr/>
      <dgm:t>
        <a:bodyPr/>
        <a:lstStyle/>
        <a:p>
          <a:r>
            <a:rPr lang="en-US" dirty="0"/>
            <a:t>Reconciliation is usually because one need to confess and be forgiven.</a:t>
          </a:r>
        </a:p>
      </dgm:t>
    </dgm:pt>
    <dgm:pt modelId="{D992A0B6-D386-4AF5-9CB5-139E6DFCD2AB}" type="parTrans" cxnId="{F1625D81-2F8B-45C5-8C40-A6B9BFB0103D}">
      <dgm:prSet/>
      <dgm:spPr/>
      <dgm:t>
        <a:bodyPr/>
        <a:lstStyle/>
        <a:p>
          <a:endParaRPr lang="en-US"/>
        </a:p>
      </dgm:t>
    </dgm:pt>
    <dgm:pt modelId="{D9DAB3AE-70BE-4F58-A935-412663AAAC9B}" type="sibTrans" cxnId="{F1625D81-2F8B-45C5-8C40-A6B9BFB0103D}">
      <dgm:prSet/>
      <dgm:spPr/>
      <dgm:t>
        <a:bodyPr/>
        <a:lstStyle/>
        <a:p>
          <a:endParaRPr lang="en-US"/>
        </a:p>
      </dgm:t>
    </dgm:pt>
    <dgm:pt modelId="{4384667C-DB7F-40DA-A1D9-800337E7843D}">
      <dgm:prSet/>
      <dgm:spPr/>
      <dgm:t>
        <a:bodyPr/>
        <a:lstStyle/>
        <a:p>
          <a:r>
            <a:rPr lang="en-US" dirty="0"/>
            <a:t>Case Study</a:t>
          </a:r>
        </a:p>
      </dgm:t>
    </dgm:pt>
    <dgm:pt modelId="{570D3D59-D2B4-4E6A-B285-6224F857D0AC}" type="parTrans" cxnId="{2934D719-FEED-4E33-8FAE-CF34C5ACDD30}">
      <dgm:prSet/>
      <dgm:spPr/>
      <dgm:t>
        <a:bodyPr/>
        <a:lstStyle/>
        <a:p>
          <a:endParaRPr lang="en-US"/>
        </a:p>
      </dgm:t>
    </dgm:pt>
    <dgm:pt modelId="{5B12B5AE-5AF2-4E78-951D-D7C58008ADA8}" type="sibTrans" cxnId="{2934D719-FEED-4E33-8FAE-CF34C5ACDD30}">
      <dgm:prSet/>
      <dgm:spPr/>
      <dgm:t>
        <a:bodyPr/>
        <a:lstStyle/>
        <a:p>
          <a:endParaRPr lang="en-US"/>
        </a:p>
      </dgm:t>
    </dgm:pt>
    <dgm:pt modelId="{89838629-3B4E-4A6A-9A8D-3904D88D4E67}">
      <dgm:prSet/>
      <dgm:spPr/>
      <dgm:t>
        <a:bodyPr/>
        <a:lstStyle/>
        <a:p>
          <a:r>
            <a:rPr lang="en-US" dirty="0"/>
            <a:t>Application</a:t>
          </a:r>
        </a:p>
      </dgm:t>
    </dgm:pt>
    <dgm:pt modelId="{EC3ADE87-5FCA-431E-8BCE-1E88594A6AF7}" type="parTrans" cxnId="{81D12CD5-953F-437E-A5F8-332592A43F5C}">
      <dgm:prSet/>
      <dgm:spPr/>
      <dgm:t>
        <a:bodyPr/>
        <a:lstStyle/>
        <a:p>
          <a:endParaRPr lang="en-US"/>
        </a:p>
      </dgm:t>
    </dgm:pt>
    <dgm:pt modelId="{C2B37BE7-9857-4C0A-872D-0AEF496BD8C6}" type="sibTrans" cxnId="{81D12CD5-953F-437E-A5F8-332592A43F5C}">
      <dgm:prSet/>
      <dgm:spPr/>
      <dgm:t>
        <a:bodyPr/>
        <a:lstStyle/>
        <a:p>
          <a:endParaRPr lang="en-US"/>
        </a:p>
      </dgm:t>
    </dgm:pt>
    <dgm:pt modelId="{4F144FA7-1C66-45B5-B2DB-32EC0037D3A8}" type="pres">
      <dgm:prSet presAssocID="{BC5F5F16-0BB2-4D1D-8D1F-4D5BF0A7E14C}" presName="linear" presStyleCnt="0">
        <dgm:presLayoutVars>
          <dgm:animLvl val="lvl"/>
          <dgm:resizeHandles val="exact"/>
        </dgm:presLayoutVars>
      </dgm:prSet>
      <dgm:spPr/>
      <dgm:t>
        <a:bodyPr/>
        <a:lstStyle/>
        <a:p>
          <a:endParaRPr lang="en-US"/>
        </a:p>
      </dgm:t>
    </dgm:pt>
    <dgm:pt modelId="{904AE57C-6C44-46B3-AC24-C638D6DB0122}" type="pres">
      <dgm:prSet presAssocID="{D69F7D27-A0A4-4D2D-82B8-96417BEAA8CE}" presName="parentText" presStyleLbl="node1" presStyleIdx="0" presStyleCnt="3">
        <dgm:presLayoutVars>
          <dgm:chMax val="0"/>
          <dgm:bulletEnabled val="1"/>
        </dgm:presLayoutVars>
      </dgm:prSet>
      <dgm:spPr/>
      <dgm:t>
        <a:bodyPr/>
        <a:lstStyle/>
        <a:p>
          <a:endParaRPr lang="en-US"/>
        </a:p>
      </dgm:t>
    </dgm:pt>
    <dgm:pt modelId="{093423F4-7831-4C1A-BE84-01014B9F3EA4}" type="pres">
      <dgm:prSet presAssocID="{D69F7D27-A0A4-4D2D-82B8-96417BEAA8CE}" presName="childText" presStyleLbl="revTx" presStyleIdx="0" presStyleCnt="1">
        <dgm:presLayoutVars>
          <dgm:bulletEnabled val="1"/>
        </dgm:presLayoutVars>
      </dgm:prSet>
      <dgm:spPr/>
      <dgm:t>
        <a:bodyPr/>
        <a:lstStyle/>
        <a:p>
          <a:endParaRPr lang="en-US"/>
        </a:p>
      </dgm:t>
    </dgm:pt>
    <dgm:pt modelId="{AEE13D4A-FAB2-497C-AFC9-517EE7F5884A}" type="pres">
      <dgm:prSet presAssocID="{4384667C-DB7F-40DA-A1D9-800337E7843D}" presName="parentText" presStyleLbl="node1" presStyleIdx="1" presStyleCnt="3">
        <dgm:presLayoutVars>
          <dgm:chMax val="0"/>
          <dgm:bulletEnabled val="1"/>
        </dgm:presLayoutVars>
      </dgm:prSet>
      <dgm:spPr/>
      <dgm:t>
        <a:bodyPr/>
        <a:lstStyle/>
        <a:p>
          <a:endParaRPr lang="en-US"/>
        </a:p>
      </dgm:t>
    </dgm:pt>
    <dgm:pt modelId="{98224685-4901-48A7-8F47-EC6B1AA57B24}" type="pres">
      <dgm:prSet presAssocID="{5B12B5AE-5AF2-4E78-951D-D7C58008ADA8}" presName="spacer" presStyleCnt="0"/>
      <dgm:spPr/>
    </dgm:pt>
    <dgm:pt modelId="{FBF311B0-3F14-44AD-A77A-474AA13B41D9}" type="pres">
      <dgm:prSet presAssocID="{89838629-3B4E-4A6A-9A8D-3904D88D4E67}" presName="parentText" presStyleLbl="node1" presStyleIdx="2" presStyleCnt="3">
        <dgm:presLayoutVars>
          <dgm:chMax val="0"/>
          <dgm:bulletEnabled val="1"/>
        </dgm:presLayoutVars>
      </dgm:prSet>
      <dgm:spPr/>
      <dgm:t>
        <a:bodyPr/>
        <a:lstStyle/>
        <a:p>
          <a:endParaRPr lang="en-US"/>
        </a:p>
      </dgm:t>
    </dgm:pt>
  </dgm:ptLst>
  <dgm:cxnLst>
    <dgm:cxn modelId="{F1625D81-2F8B-45C5-8C40-A6B9BFB0103D}" srcId="{D69F7D27-A0A4-4D2D-82B8-96417BEAA8CE}" destId="{19635198-4685-4F58-9AE4-D523BB139601}" srcOrd="0" destOrd="0" parTransId="{D992A0B6-D386-4AF5-9CB5-139E6DFCD2AB}" sibTransId="{D9DAB3AE-70BE-4F58-A935-412663AAAC9B}"/>
    <dgm:cxn modelId="{C116CBEE-FE79-456B-9C26-559757DBF23D}" srcId="{BC5F5F16-0BB2-4D1D-8D1F-4D5BF0A7E14C}" destId="{D69F7D27-A0A4-4D2D-82B8-96417BEAA8CE}" srcOrd="0" destOrd="0" parTransId="{9326996D-8D6B-4596-81BB-3D2FB2612B75}" sibTransId="{D583DDFC-7FC8-4D14-B90C-94B8F1A56B26}"/>
    <dgm:cxn modelId="{15003A92-B9E0-4333-ACC9-CB130295CCCC}" type="presOf" srcId="{89838629-3B4E-4A6A-9A8D-3904D88D4E67}" destId="{FBF311B0-3F14-44AD-A77A-474AA13B41D9}" srcOrd="0" destOrd="0" presId="urn:microsoft.com/office/officeart/2005/8/layout/vList2"/>
    <dgm:cxn modelId="{817CB2F4-2DE5-48C3-AB80-4BAE9A84490B}" type="presOf" srcId="{4384667C-DB7F-40DA-A1D9-800337E7843D}" destId="{AEE13D4A-FAB2-497C-AFC9-517EE7F5884A}" srcOrd="0" destOrd="0" presId="urn:microsoft.com/office/officeart/2005/8/layout/vList2"/>
    <dgm:cxn modelId="{CA86E819-14FB-4A1D-9958-F59C6CD83D18}" type="presOf" srcId="{19635198-4685-4F58-9AE4-D523BB139601}" destId="{093423F4-7831-4C1A-BE84-01014B9F3EA4}" srcOrd="0" destOrd="0" presId="urn:microsoft.com/office/officeart/2005/8/layout/vList2"/>
    <dgm:cxn modelId="{2934D719-FEED-4E33-8FAE-CF34C5ACDD30}" srcId="{BC5F5F16-0BB2-4D1D-8D1F-4D5BF0A7E14C}" destId="{4384667C-DB7F-40DA-A1D9-800337E7843D}" srcOrd="1" destOrd="0" parTransId="{570D3D59-D2B4-4E6A-B285-6224F857D0AC}" sibTransId="{5B12B5AE-5AF2-4E78-951D-D7C58008ADA8}"/>
    <dgm:cxn modelId="{81D12CD5-953F-437E-A5F8-332592A43F5C}" srcId="{BC5F5F16-0BB2-4D1D-8D1F-4D5BF0A7E14C}" destId="{89838629-3B4E-4A6A-9A8D-3904D88D4E67}" srcOrd="2" destOrd="0" parTransId="{EC3ADE87-5FCA-431E-8BCE-1E88594A6AF7}" sibTransId="{C2B37BE7-9857-4C0A-872D-0AEF496BD8C6}"/>
    <dgm:cxn modelId="{1FA4FF79-96AF-480C-9D47-CB5AA688BC67}" type="presOf" srcId="{BC5F5F16-0BB2-4D1D-8D1F-4D5BF0A7E14C}" destId="{4F144FA7-1C66-45B5-B2DB-32EC0037D3A8}" srcOrd="0" destOrd="0" presId="urn:microsoft.com/office/officeart/2005/8/layout/vList2"/>
    <dgm:cxn modelId="{D283824C-418B-4110-A1D3-536DA587C186}" type="presOf" srcId="{D69F7D27-A0A4-4D2D-82B8-96417BEAA8CE}" destId="{904AE57C-6C44-46B3-AC24-C638D6DB0122}" srcOrd="0" destOrd="0" presId="urn:microsoft.com/office/officeart/2005/8/layout/vList2"/>
    <dgm:cxn modelId="{9EC571AC-537A-44F9-9E91-7870960AEFBB}" type="presParOf" srcId="{4F144FA7-1C66-45B5-B2DB-32EC0037D3A8}" destId="{904AE57C-6C44-46B3-AC24-C638D6DB0122}" srcOrd="0" destOrd="0" presId="urn:microsoft.com/office/officeart/2005/8/layout/vList2"/>
    <dgm:cxn modelId="{0BCAF62B-AC9F-4B88-BA9E-F0D87D8469B6}" type="presParOf" srcId="{4F144FA7-1C66-45B5-B2DB-32EC0037D3A8}" destId="{093423F4-7831-4C1A-BE84-01014B9F3EA4}" srcOrd="1" destOrd="0" presId="urn:microsoft.com/office/officeart/2005/8/layout/vList2"/>
    <dgm:cxn modelId="{8D62BDB0-4F8C-4098-B791-BF00DABF7C7B}" type="presParOf" srcId="{4F144FA7-1C66-45B5-B2DB-32EC0037D3A8}" destId="{AEE13D4A-FAB2-497C-AFC9-517EE7F5884A}" srcOrd="2" destOrd="0" presId="urn:microsoft.com/office/officeart/2005/8/layout/vList2"/>
    <dgm:cxn modelId="{2AF41B5A-96EC-40A3-AE28-4BC83D1FB5BC}" type="presParOf" srcId="{4F144FA7-1C66-45B5-B2DB-32EC0037D3A8}" destId="{98224685-4901-48A7-8F47-EC6B1AA57B24}" srcOrd="3" destOrd="0" presId="urn:microsoft.com/office/officeart/2005/8/layout/vList2"/>
    <dgm:cxn modelId="{B8564667-89AE-41DD-B03E-6AD5D27A4ADD}" type="presParOf" srcId="{4F144FA7-1C66-45B5-B2DB-32EC0037D3A8}" destId="{FBF311B0-3F14-44AD-A77A-474AA13B41D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4BF04-C58B-465C-BEF8-BFB9F0CEA7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A6A334A-0CAB-4C97-9EFD-4A64DA67F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29EAB64-6855-470E-BD49-9595A6330B91}"/>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47748B1D-13C2-4AD7-AF7B-8DCA230D57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C9B4C39-6CA3-4597-BBC9-E45C6D47C773}"/>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4229569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7AC128-DAE6-44E4-A57D-97883EA2E9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D547650-7058-4978-A102-6F326331C2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917BC97-71B7-41E0-8E3B-88DA57F3F2AC}"/>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EB9FB893-1467-4C8A-BBD1-4FF5AA1566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8F4ED9C-8AF9-4CCB-8DA6-C8FBF8B9F0CE}"/>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28982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B0AF498-42DC-4F83-8992-210E74D992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2191C4F-7480-4986-AD28-1210A72FF1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97BAE59-D40E-4468-81CE-2C69DD2C269B}"/>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CDE8F230-D2EB-4478-A0C5-BD15B58A7F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8D7E8216-A115-4C28-BB8B-BDE3ED43EE76}"/>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3130330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2EFBF1-2449-479E-BCC6-BFA1BB36C7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20B6ACC-D754-4B7B-B653-FB430F1AED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8ADD887-72DE-49B0-8AC8-D89F4D9F11D0}"/>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B78359AA-E01E-4DF9-931A-55C047D32C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A29B69B-4B4A-41A8-B17E-37CC639C00B9}"/>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121573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E06EF-7553-44B3-923E-CEAC08DF9B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E0B3C62-3888-4100-BBD8-0AAEBD9FBE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C698DA6-7794-4C9A-9CCF-B6DB2F321E7A}"/>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9C0C076B-BA82-4ED7-833A-AD7FF6ECB1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86CCE179-A50C-44F9-A57A-FFAF0DC33F6B}"/>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1293096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04871E-0EC4-4131-A124-038E8C85AA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6971107-0EC6-4FBD-8B90-52CBDE77C0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056EC8D-15DA-4584-A9A3-20B31DF3FD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26E54FD-4E37-4B53-9320-1A09352D3198}"/>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6" name="Footer Placeholder 5">
            <a:extLst>
              <a:ext uri="{FF2B5EF4-FFF2-40B4-BE49-F238E27FC236}">
                <a16:creationId xmlns:a16="http://schemas.microsoft.com/office/drawing/2014/main" xmlns="" id="{29DB5174-887C-44D8-B1F0-B1AF5B56CC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094DA5FA-244B-4717-9F3A-C594F9194323}"/>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284968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6243EA-5B05-47DE-B432-357CB01BBF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9908B4D-EFBD-4EB1-822B-39EEB6C0D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0EF2717-CFFF-4ACD-B39C-E04831F793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15E881B-F192-4CC5-9504-780DD18905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380213E-400C-43F6-A535-EC030B1208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4AD2EC8-C8F8-4BA7-9326-B84A6D1B29BC}"/>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8" name="Footer Placeholder 7">
            <a:extLst>
              <a:ext uri="{FF2B5EF4-FFF2-40B4-BE49-F238E27FC236}">
                <a16:creationId xmlns:a16="http://schemas.microsoft.com/office/drawing/2014/main" xmlns="" id="{8E200D0C-DDE2-4D4F-9316-79DB58E4FE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D415C89-2E94-4D3F-B04F-E7B32F1ED0E2}"/>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419013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EAE6EB-016F-444F-8B39-F0F0643C0A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26DF7AA-5903-4717-B66D-6FD64F983286}"/>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4" name="Footer Placeholder 3">
            <a:extLst>
              <a:ext uri="{FF2B5EF4-FFF2-40B4-BE49-F238E27FC236}">
                <a16:creationId xmlns:a16="http://schemas.microsoft.com/office/drawing/2014/main" xmlns="" id="{A753FAA6-FE34-43C7-963A-107A4710635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A2A98669-AF35-4B69-8166-AC7A2151899A}"/>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54686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99D07A4-A331-4787-8835-727302D20E15}"/>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3" name="Footer Placeholder 2">
            <a:extLst>
              <a:ext uri="{FF2B5EF4-FFF2-40B4-BE49-F238E27FC236}">
                <a16:creationId xmlns:a16="http://schemas.microsoft.com/office/drawing/2014/main" xmlns="" id="{8400753B-ED74-458C-9DF0-326BB150B71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335CAF4C-F33F-47A4-BB67-9FFA0642334B}"/>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360034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C5D3D8-CA84-4166-8D59-FD6F255756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6BA562E-AE14-4F08-8E8A-20C710B24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D0C7414-5984-4209-9C8A-40DCC604C4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94CE1E8-4555-4603-B336-274461DBD5B8}"/>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6" name="Footer Placeholder 5">
            <a:extLst>
              <a:ext uri="{FF2B5EF4-FFF2-40B4-BE49-F238E27FC236}">
                <a16:creationId xmlns:a16="http://schemas.microsoft.com/office/drawing/2014/main" xmlns="" id="{17898E6F-BF49-4278-B570-7058D39140A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E761555A-9F2B-4DFA-A657-C4A37EA2FE04}"/>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12469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D11E3C-F362-40AC-8699-03E9480F8D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5D4A49D-BEC7-4EE8-9BC7-3100D545F2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A8480C23-993C-4E23-BCD7-A7B593769D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10A7425-9966-4105-8F7F-49C30E79D609}"/>
              </a:ext>
            </a:extLst>
          </p:cNvPr>
          <p:cNvSpPr>
            <a:spLocks noGrp="1"/>
          </p:cNvSpPr>
          <p:nvPr>
            <p:ph type="dt" sz="half" idx="10"/>
          </p:nvPr>
        </p:nvSpPr>
        <p:spPr/>
        <p:txBody>
          <a:bodyPr/>
          <a:lstStyle/>
          <a:p>
            <a:fld id="{0ED63CA4-C168-4D5F-ADBD-BF66E7BD77C0}" type="datetimeFigureOut">
              <a:rPr lang="en-US" smtClean="0"/>
              <a:t>9/12/2021</a:t>
            </a:fld>
            <a:endParaRPr lang="en-US" dirty="0"/>
          </a:p>
        </p:txBody>
      </p:sp>
      <p:sp>
        <p:nvSpPr>
          <p:cNvPr id="6" name="Footer Placeholder 5">
            <a:extLst>
              <a:ext uri="{FF2B5EF4-FFF2-40B4-BE49-F238E27FC236}">
                <a16:creationId xmlns:a16="http://schemas.microsoft.com/office/drawing/2014/main" xmlns="" id="{01FEFC05-CC58-45DC-8508-D829CFF78D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7980408-0AB4-43AE-B92F-47AE559339D9}"/>
              </a:ext>
            </a:extLst>
          </p:cNvPr>
          <p:cNvSpPr>
            <a:spLocks noGrp="1"/>
          </p:cNvSpPr>
          <p:nvPr>
            <p:ph type="sldNum" sz="quarter" idx="12"/>
          </p:nvPr>
        </p:nvSpPr>
        <p:spPr/>
        <p:txBody>
          <a:bodyPr/>
          <a:lstStyle/>
          <a:p>
            <a:fld id="{7B624109-3EF0-4FA1-9763-D9E7D77F5369}" type="slidenum">
              <a:rPr lang="en-US" smtClean="0"/>
              <a:t>‹#›</a:t>
            </a:fld>
            <a:endParaRPr lang="en-US" dirty="0"/>
          </a:p>
        </p:txBody>
      </p:sp>
    </p:spTree>
    <p:extLst>
      <p:ext uri="{BB962C8B-B14F-4D97-AF65-F5344CB8AC3E}">
        <p14:creationId xmlns:p14="http://schemas.microsoft.com/office/powerpoint/2010/main" val="3220396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0212CC4-16DA-4A7A-B3BA-7E6479B7CA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4131598-EAD3-4713-8111-83DFECDD5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C550F5A-36D2-47F7-A1C2-2691538B7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63CA4-C168-4D5F-ADBD-BF66E7BD77C0}" type="datetimeFigureOut">
              <a:rPr lang="en-US" smtClean="0"/>
              <a:t>9/12/2021</a:t>
            </a:fld>
            <a:endParaRPr lang="en-US" dirty="0"/>
          </a:p>
        </p:txBody>
      </p:sp>
      <p:sp>
        <p:nvSpPr>
          <p:cNvPr id="5" name="Footer Placeholder 4">
            <a:extLst>
              <a:ext uri="{FF2B5EF4-FFF2-40B4-BE49-F238E27FC236}">
                <a16:creationId xmlns:a16="http://schemas.microsoft.com/office/drawing/2014/main" xmlns="" id="{AA24A3F2-21F3-4609-807B-876C96796F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E7B8FEC3-6FFF-435F-BDEC-084E3FCBB2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24109-3EF0-4FA1-9763-D9E7D77F5369}" type="slidenum">
              <a:rPr lang="en-US" smtClean="0"/>
              <a:t>‹#›</a:t>
            </a:fld>
            <a:endParaRPr lang="en-US" dirty="0"/>
          </a:p>
        </p:txBody>
      </p:sp>
    </p:spTree>
    <p:extLst>
      <p:ext uri="{BB962C8B-B14F-4D97-AF65-F5344CB8AC3E}">
        <p14:creationId xmlns:p14="http://schemas.microsoft.com/office/powerpoint/2010/main" val="4043325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6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xmlns=""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CCA3E495-FD0B-4924-B6EF-BD77D63A16D7}"/>
              </a:ext>
            </a:extLst>
          </p:cNvPr>
          <p:cNvSpPr>
            <a:spLocks noGrp="1"/>
          </p:cNvSpPr>
          <p:nvPr>
            <p:ph type="ctrTitle" idx="4294967295"/>
          </p:nvPr>
        </p:nvSpPr>
        <p:spPr>
          <a:xfrm>
            <a:off x="3045368" y="2043663"/>
            <a:ext cx="6105194" cy="2031055"/>
          </a:xfrm>
        </p:spPr>
        <p:txBody>
          <a:bodyPr vert="horz" lIns="91440" tIns="45720" rIns="91440" bIns="45720" rtlCol="0" anchor="b">
            <a:normAutofit/>
          </a:bodyPr>
          <a:lstStyle/>
          <a:p>
            <a:pPr algn="ctr"/>
            <a:r>
              <a:rPr lang="en-US" sz="4700" b="1" kern="1200" dirty="0">
                <a:solidFill>
                  <a:srgbClr val="FFFFFF"/>
                </a:solidFill>
                <a:effectLst/>
                <a:latin typeface="+mj-lt"/>
                <a:ea typeface="+mj-ea"/>
                <a:cs typeface="+mj-cs"/>
              </a:rPr>
              <a:t>Lesson 1:  Remember Whose you are.  </a:t>
            </a:r>
            <a:r>
              <a:rPr lang="en-US" sz="4700" kern="1200" dirty="0">
                <a:solidFill>
                  <a:srgbClr val="FFFFFF"/>
                </a:solidFill>
                <a:effectLst/>
                <a:latin typeface="+mj-lt"/>
                <a:ea typeface="+mj-ea"/>
                <a:cs typeface="+mj-cs"/>
              </a:rPr>
              <a:t/>
            </a:r>
            <a:br>
              <a:rPr lang="en-US" sz="4700" kern="1200" dirty="0">
                <a:solidFill>
                  <a:srgbClr val="FFFFFF"/>
                </a:solidFill>
                <a:effectLst/>
                <a:latin typeface="+mj-lt"/>
                <a:ea typeface="+mj-ea"/>
                <a:cs typeface="+mj-cs"/>
              </a:rPr>
            </a:br>
            <a:endParaRPr lang="en-US" sz="4700" kern="1200" dirty="0">
              <a:solidFill>
                <a:srgbClr val="FFFFFF"/>
              </a:solidFill>
              <a:latin typeface="+mj-lt"/>
              <a:ea typeface="+mj-ea"/>
              <a:cs typeface="+mj-cs"/>
            </a:endParaRPr>
          </a:p>
        </p:txBody>
      </p:sp>
    </p:spTree>
    <p:extLst>
      <p:ext uri="{BB962C8B-B14F-4D97-AF65-F5344CB8AC3E}">
        <p14:creationId xmlns:p14="http://schemas.microsoft.com/office/powerpoint/2010/main" val="3543065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xmlns="" id="{609BF8A0-1343-4D15-906B-F60B304815E0}"/>
              </a:ext>
            </a:extLst>
          </p:cNvPr>
          <p:cNvSpPr>
            <a:spLocks noGrp="1"/>
          </p:cNvSpPr>
          <p:nvPr>
            <p:ph type="title"/>
          </p:nvPr>
        </p:nvSpPr>
        <p:spPr>
          <a:xfrm>
            <a:off x="2618437" y="886264"/>
            <a:ext cx="6955124" cy="1294227"/>
          </a:xfrm>
        </p:spPr>
        <p:txBody>
          <a:bodyPr>
            <a:normAutofit/>
          </a:bodyPr>
          <a:lstStyle/>
          <a:p>
            <a:pPr algn="ctr"/>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One who daily struggles with my sinful nature</a:t>
            </a:r>
            <a:endParaRPr lang="en-US" sz="3200" dirty="0">
              <a:solidFill>
                <a:srgbClr val="FFFFFF"/>
              </a:solidFill>
            </a:endParaRPr>
          </a:p>
        </p:txBody>
      </p:sp>
      <p:sp>
        <p:nvSpPr>
          <p:cNvPr id="3" name="Content Placeholder 2">
            <a:extLst>
              <a:ext uri="{FF2B5EF4-FFF2-40B4-BE49-F238E27FC236}">
                <a16:creationId xmlns:a16="http://schemas.microsoft.com/office/drawing/2014/main" xmlns="" id="{A256378D-8776-4A57-B136-3E4325DF2454}"/>
              </a:ext>
            </a:extLst>
          </p:cNvPr>
          <p:cNvSpPr>
            <a:spLocks noGrp="1"/>
          </p:cNvSpPr>
          <p:nvPr>
            <p:ph idx="1"/>
          </p:nvPr>
        </p:nvSpPr>
        <p:spPr>
          <a:xfrm>
            <a:off x="2618437" y="2363372"/>
            <a:ext cx="6955124" cy="2715066"/>
          </a:xfrm>
        </p:spPr>
        <p:txBody>
          <a:bodyPr anchor="t">
            <a:normAutofit/>
          </a:bodyPr>
          <a:lstStyle/>
          <a:p>
            <a:endPar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3200" b="1"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Job 15:4 (ESV)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4 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But you are doing away with the fear of God and hindering meditation before God</a:t>
            </a:r>
            <a:endParaRPr lang="en-US" sz="3200" i="1" dirty="0">
              <a:solidFill>
                <a:srgbClr val="FFFFFF"/>
              </a:solidFill>
            </a:endParaRPr>
          </a:p>
        </p:txBody>
      </p:sp>
    </p:spTree>
    <p:extLst>
      <p:ext uri="{BB962C8B-B14F-4D97-AF65-F5344CB8AC3E}">
        <p14:creationId xmlns:p14="http://schemas.microsoft.com/office/powerpoint/2010/main" val="24295749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9AB38022-0336-4B57-9231-F34957EC578E}"/>
              </a:ext>
            </a:extLst>
          </p:cNvPr>
          <p:cNvSpPr>
            <a:spLocks noGrp="1"/>
          </p:cNvSpPr>
          <p:nvPr>
            <p:ph type="title"/>
          </p:nvPr>
        </p:nvSpPr>
        <p:spPr>
          <a:xfrm>
            <a:off x="640079" y="2053641"/>
            <a:ext cx="3669161" cy="2760098"/>
          </a:xfrm>
        </p:spPr>
        <p:txBody>
          <a:bodyPr>
            <a:normAutofit/>
          </a:bodyPr>
          <a:lstStyle/>
          <a:p>
            <a:endParaRPr lang="en-US">
              <a:solidFill>
                <a:srgbClr val="FFFFFF"/>
              </a:solidFill>
            </a:endParaRPr>
          </a:p>
        </p:txBody>
      </p:sp>
      <p:sp>
        <p:nvSpPr>
          <p:cNvPr id="3" name="Content Placeholder 2">
            <a:extLst>
              <a:ext uri="{FF2B5EF4-FFF2-40B4-BE49-F238E27FC236}">
                <a16:creationId xmlns:a16="http://schemas.microsoft.com/office/drawing/2014/main" xmlns="" id="{5EDC84CC-AD59-427E-85E6-E26C835A5300}"/>
              </a:ext>
            </a:extLst>
          </p:cNvPr>
          <p:cNvSpPr>
            <a:spLocks noGrp="1"/>
          </p:cNvSpPr>
          <p:nvPr>
            <p:ph idx="1"/>
          </p:nvPr>
        </p:nvSpPr>
        <p:spPr>
          <a:xfrm>
            <a:off x="6090574" y="801866"/>
            <a:ext cx="5306084" cy="5230634"/>
          </a:xfrm>
        </p:spPr>
        <p:txBody>
          <a:bodyPr anchor="ctr">
            <a:normAutofit/>
          </a:bodyPr>
          <a:lstStyle/>
          <a:p>
            <a:pPr marL="0" marR="0">
              <a:spcBef>
                <a:spcPts val="0"/>
              </a:spcBef>
              <a:spcAft>
                <a:spcPts val="800"/>
              </a:spcAft>
            </a:pP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Romans 7:14–25 (ESV) </a:t>
            </a:r>
          </a:p>
          <a:p>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we know that the law is spiritual, but I am of the flesh, sold under sin.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I do not understand my own actions. For I do not do what I want, but I do the very thing I hate.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Now if I do what I do not want, I agree with the law, that it is good.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 now it is no longer I who do it, but sin that dwells within me</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000000"/>
              </a:solidFill>
            </a:endParaRPr>
          </a:p>
        </p:txBody>
      </p:sp>
    </p:spTree>
    <p:extLst>
      <p:ext uri="{BB962C8B-B14F-4D97-AF65-F5344CB8AC3E}">
        <p14:creationId xmlns:p14="http://schemas.microsoft.com/office/powerpoint/2010/main" val="1892681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3FFFA32-D9F4-4AF9-A025-CD128AC85E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360967"/>
            <a:ext cx="12192000" cy="549703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2823A416-999C-4FA3-A853-0AE48404B5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0" y="0"/>
            <a:ext cx="12192000" cy="3049325"/>
            <a:chOff x="0" y="3808676"/>
            <a:chExt cx="12192000" cy="3049325"/>
          </a:xfrm>
        </p:grpSpPr>
        <p:pic>
          <p:nvPicPr>
            <p:cNvPr id="11" name="Picture 10">
              <a:extLst>
                <a:ext uri="{FF2B5EF4-FFF2-40B4-BE49-F238E27FC236}">
                  <a16:creationId xmlns:a16="http://schemas.microsoft.com/office/drawing/2014/main" xmlns="" id="{9362F656-1A8D-4BA3-BA72-92332E75DB9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xmlns="" id="{9338807D-FB66-4E3A-9CF0-786662C4AB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xmlns="" id="{B812DA4D-1453-44C2-9472-B52AA7DC6C59}"/>
              </a:ext>
            </a:extLst>
          </p:cNvPr>
          <p:cNvSpPr>
            <a:spLocks noGrp="1"/>
          </p:cNvSpPr>
          <p:nvPr>
            <p:ph type="title"/>
          </p:nvPr>
        </p:nvSpPr>
        <p:spPr>
          <a:xfrm>
            <a:off x="1179226" y="448056"/>
            <a:ext cx="9833548" cy="1066802"/>
          </a:xfrm>
        </p:spPr>
        <p:txBody>
          <a:bodyPr>
            <a:normAutofit/>
          </a:bodyPr>
          <a:lstStyle/>
          <a:p>
            <a:endParaRPr lang="en-US" sz="4000">
              <a:solidFill>
                <a:srgbClr val="3F3F3F"/>
              </a:solidFill>
            </a:endParaRPr>
          </a:p>
        </p:txBody>
      </p:sp>
      <p:sp>
        <p:nvSpPr>
          <p:cNvPr id="3" name="Content Placeholder 2">
            <a:extLst>
              <a:ext uri="{FF2B5EF4-FFF2-40B4-BE49-F238E27FC236}">
                <a16:creationId xmlns:a16="http://schemas.microsoft.com/office/drawing/2014/main" xmlns="" id="{61700747-E781-4300-B772-DA98956D0C8E}"/>
              </a:ext>
            </a:extLst>
          </p:cNvPr>
          <p:cNvSpPr>
            <a:spLocks noGrp="1"/>
          </p:cNvSpPr>
          <p:nvPr>
            <p:ph idx="1"/>
          </p:nvPr>
        </p:nvSpPr>
        <p:spPr>
          <a:xfrm>
            <a:off x="427512" y="2427768"/>
            <a:ext cx="11222182" cy="3982175"/>
          </a:xfrm>
        </p:spPr>
        <p:txBody>
          <a:bodyPr anchor="ctr">
            <a:normAutofit/>
          </a:bodyPr>
          <a:lstStyle/>
          <a:p>
            <a:pPr marL="0" marR="0">
              <a:lnSpc>
                <a:spcPct val="107000"/>
              </a:lnSpc>
              <a:spcBef>
                <a:spcPts val="0"/>
              </a:spcBef>
              <a:spcAft>
                <a:spcPts val="0"/>
              </a:spcAft>
            </a:pP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18 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I know that nothing good dwells in me, that is, in my flesh. For I have the desire to do what is right, but not the ability to carry it out.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19 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I do not do the good I want, but the evil I do not want is what I keep on doing.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20 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Now if I do what I do not want, it is no longer I who do it, but sin that dwells within me. </a:t>
            </a:r>
          </a:p>
          <a:p>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21 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So I find it to be a law that when I want to do right, evil lies close at hand.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22 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I delight in the law of God, in my inner being</a:t>
            </a:r>
            <a:endParaRPr lang="en-US" sz="3200" i="1" dirty="0">
              <a:solidFill>
                <a:srgbClr val="FFFFFF"/>
              </a:solidFill>
            </a:endParaRPr>
          </a:p>
        </p:txBody>
      </p:sp>
    </p:spTree>
    <p:extLst>
      <p:ext uri="{BB962C8B-B14F-4D97-AF65-F5344CB8AC3E}">
        <p14:creationId xmlns:p14="http://schemas.microsoft.com/office/powerpoint/2010/main" val="23651500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3FFFA32-D9F4-4AF9-A025-CD128AC85E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360967"/>
            <a:ext cx="12192000" cy="549703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2823A416-999C-4FA3-A853-0AE48404B5D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0" y="0"/>
            <a:ext cx="12192000" cy="3049325"/>
            <a:chOff x="0" y="3808676"/>
            <a:chExt cx="12192000" cy="3049325"/>
          </a:xfrm>
        </p:grpSpPr>
        <p:pic>
          <p:nvPicPr>
            <p:cNvPr id="11" name="Picture 10">
              <a:extLst>
                <a:ext uri="{FF2B5EF4-FFF2-40B4-BE49-F238E27FC236}">
                  <a16:creationId xmlns:a16="http://schemas.microsoft.com/office/drawing/2014/main" xmlns="" id="{9362F656-1A8D-4BA3-BA72-92332E75DB9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xmlns="" id="{9338807D-FB66-4E3A-9CF0-786662C4AB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xmlns="" id="{9DD91B71-8257-4DE0-9690-2A0D1829677E}"/>
              </a:ext>
            </a:extLst>
          </p:cNvPr>
          <p:cNvSpPr>
            <a:spLocks noGrp="1"/>
          </p:cNvSpPr>
          <p:nvPr>
            <p:ph type="title"/>
          </p:nvPr>
        </p:nvSpPr>
        <p:spPr>
          <a:xfrm>
            <a:off x="1179226" y="448056"/>
            <a:ext cx="9833548" cy="1066802"/>
          </a:xfrm>
        </p:spPr>
        <p:txBody>
          <a:bodyPr>
            <a:normAutofit/>
          </a:bodyPr>
          <a:lstStyle/>
          <a:p>
            <a:endParaRPr lang="en-US" sz="4000">
              <a:solidFill>
                <a:srgbClr val="3F3F3F"/>
              </a:solidFill>
            </a:endParaRPr>
          </a:p>
        </p:txBody>
      </p:sp>
      <p:sp>
        <p:nvSpPr>
          <p:cNvPr id="3" name="Content Placeholder 2">
            <a:extLst>
              <a:ext uri="{FF2B5EF4-FFF2-40B4-BE49-F238E27FC236}">
                <a16:creationId xmlns:a16="http://schemas.microsoft.com/office/drawing/2014/main" xmlns="" id="{B2B0DE22-2F67-4C3F-8F9A-AB9C829177D1}"/>
              </a:ext>
            </a:extLst>
          </p:cNvPr>
          <p:cNvSpPr>
            <a:spLocks noGrp="1"/>
          </p:cNvSpPr>
          <p:nvPr>
            <p:ph idx="1"/>
          </p:nvPr>
        </p:nvSpPr>
        <p:spPr>
          <a:xfrm>
            <a:off x="498763" y="2395830"/>
            <a:ext cx="11222181" cy="4159349"/>
          </a:xfrm>
        </p:spPr>
        <p:txBody>
          <a:bodyPr anchor="ctr">
            <a:normAutofit/>
          </a:bodyPr>
          <a:lstStyle/>
          <a:p>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but I see in my members another law waging war against the law of my mind and making me captive to the law of sin that dwells in my members.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24 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Wretched man that I am! Who will deliver me from this body of death?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25 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Thanks be to God through Jesus Christ our Lord! So then, I myself serve the law of God with my mind, but with my flesh I serve the law of sin. </a:t>
            </a:r>
          </a:p>
          <a:p>
            <a:endParaRPr lang="en-US" sz="2400" dirty="0">
              <a:solidFill>
                <a:srgbClr val="FFFFFF"/>
              </a:solidFill>
            </a:endParaRPr>
          </a:p>
        </p:txBody>
      </p:sp>
    </p:spTree>
    <p:extLst>
      <p:ext uri="{BB962C8B-B14F-4D97-AF65-F5344CB8AC3E}">
        <p14:creationId xmlns:p14="http://schemas.microsoft.com/office/powerpoint/2010/main" val="32601798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xmlns="" id="{2892C9FE-7587-4828-97BB-F46EA4FC9E91}"/>
              </a:ext>
            </a:extLst>
          </p:cNvPr>
          <p:cNvSpPr>
            <a:spLocks noGrp="1"/>
          </p:cNvSpPr>
          <p:nvPr>
            <p:ph type="title"/>
          </p:nvPr>
        </p:nvSpPr>
        <p:spPr>
          <a:xfrm>
            <a:off x="2618437" y="991262"/>
            <a:ext cx="6955124" cy="1066802"/>
          </a:xfrm>
        </p:spPr>
        <p:txBody>
          <a:bodyPr>
            <a:normAutofit/>
          </a:bodyPr>
          <a:lstStyle/>
          <a:p>
            <a:pPr algn="ctr"/>
            <a:endParaRPr lang="en-US" sz="4000">
              <a:solidFill>
                <a:srgbClr val="FFFFFF"/>
              </a:solidFill>
            </a:endParaRPr>
          </a:p>
        </p:txBody>
      </p:sp>
      <p:sp>
        <p:nvSpPr>
          <p:cNvPr id="3" name="Content Placeholder 2">
            <a:extLst>
              <a:ext uri="{FF2B5EF4-FFF2-40B4-BE49-F238E27FC236}">
                <a16:creationId xmlns:a16="http://schemas.microsoft.com/office/drawing/2014/main" xmlns="" id="{06818DDF-7567-4933-B077-37FBDFD418BC}"/>
              </a:ext>
            </a:extLst>
          </p:cNvPr>
          <p:cNvSpPr>
            <a:spLocks noGrp="1"/>
          </p:cNvSpPr>
          <p:nvPr>
            <p:ph idx="1"/>
          </p:nvPr>
        </p:nvSpPr>
        <p:spPr>
          <a:xfrm>
            <a:off x="2618437" y="2371725"/>
            <a:ext cx="6955124" cy="3038475"/>
          </a:xfrm>
        </p:spPr>
        <p:txBody>
          <a:bodyPr anchor="t">
            <a:normAutofit/>
          </a:bodyPr>
          <a:lstStyle/>
          <a:p>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Galatians 5:17 (ESV)</a:t>
            </a:r>
            <a:r>
              <a:rPr lang="en-US" sz="3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17 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the desires of the flesh are against the Spirit, and the desires of the Spirit are against the flesh, for these are opposed to each 0ther, to keep you from doing the things you want to do. </a:t>
            </a:r>
          </a:p>
          <a:p>
            <a:endParaRPr lang="en-US" sz="2400" dirty="0">
              <a:solidFill>
                <a:srgbClr val="FFFFFF"/>
              </a:solidFill>
            </a:endParaRPr>
          </a:p>
        </p:txBody>
      </p:sp>
    </p:spTree>
    <p:extLst>
      <p:ext uri="{BB962C8B-B14F-4D97-AF65-F5344CB8AC3E}">
        <p14:creationId xmlns:p14="http://schemas.microsoft.com/office/powerpoint/2010/main" val="4353011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xmlns=""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xmlns=""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xmlns=""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xmlns=""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70CECF14-74B1-412D-B05E-BCD557B1F8DC}"/>
              </a:ext>
            </a:extLst>
          </p:cNvPr>
          <p:cNvSpPr>
            <a:spLocks noGrp="1"/>
          </p:cNvSpPr>
          <p:nvPr>
            <p:ph type="title"/>
          </p:nvPr>
        </p:nvSpPr>
        <p:spPr>
          <a:xfrm>
            <a:off x="934872" y="982272"/>
            <a:ext cx="3388419" cy="4560970"/>
          </a:xfrm>
        </p:spPr>
        <p:txBody>
          <a:bodyPr>
            <a:normAutofit/>
          </a:bodyPr>
          <a:lstStyle/>
          <a:p>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Unclean and worthless, a beggar who has nothing to offer God.</a:t>
            </a:r>
            <a:b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3200" b="1" dirty="0">
              <a:solidFill>
                <a:srgbClr val="FFFFFF"/>
              </a:solidFill>
            </a:endParaRPr>
          </a:p>
        </p:txBody>
      </p:sp>
      <p:sp>
        <p:nvSpPr>
          <p:cNvPr id="16" name="Rectangle 8">
            <a:extLst>
              <a:ext uri="{FF2B5EF4-FFF2-40B4-BE49-F238E27FC236}">
                <a16:creationId xmlns:a16="http://schemas.microsoft.com/office/drawing/2014/main" xmlns=""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xmlns="" id="{117F652F-99E2-4F23-BAC7-EA86025603A6}"/>
              </a:ext>
            </a:extLst>
          </p:cNvPr>
          <p:cNvSpPr>
            <a:spLocks noGrp="1"/>
          </p:cNvSpPr>
          <p:nvPr>
            <p:ph idx="1"/>
          </p:nvPr>
        </p:nvSpPr>
        <p:spPr>
          <a:xfrm>
            <a:off x="5221862" y="1719618"/>
            <a:ext cx="5948831" cy="4334629"/>
          </a:xfrm>
        </p:spPr>
        <p:txBody>
          <a:bodyPr anchor="ctr">
            <a:normAutofit/>
          </a:bodyPr>
          <a:lstStyle/>
          <a:p>
            <a:pPr marL="0" marR="0" indent="22860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Isaiah 64:6 (ESV</a:t>
            </a:r>
            <a:r>
              <a:rPr lang="en-US" sz="3200" b="1"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6 </a:t>
            </a: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We have all become like one who is unclean, and all our righteous deeds are like a polluted garment. We all fade like a leaf, and our iniquities, like the wind, take us away. </a:t>
            </a:r>
          </a:p>
          <a:p>
            <a:endParaRPr lang="en-US" sz="2000" dirty="0">
              <a:solidFill>
                <a:srgbClr val="FEFFFF"/>
              </a:solidFill>
            </a:endParaRPr>
          </a:p>
        </p:txBody>
      </p:sp>
    </p:spTree>
    <p:extLst>
      <p:ext uri="{BB962C8B-B14F-4D97-AF65-F5344CB8AC3E}">
        <p14:creationId xmlns:p14="http://schemas.microsoft.com/office/powerpoint/2010/main" val="2687471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A8592EE6-A5D8-4D56-8BB5-01E79A6D0EAE}"/>
              </a:ext>
            </a:extLst>
          </p:cNvPr>
          <p:cNvSpPr>
            <a:spLocks noGrp="1"/>
          </p:cNvSpPr>
          <p:nvPr>
            <p:ph type="title"/>
          </p:nvPr>
        </p:nvSpPr>
        <p:spPr>
          <a:xfrm>
            <a:off x="6094105" y="802955"/>
            <a:ext cx="4977976" cy="1454051"/>
          </a:xfrm>
        </p:spPr>
        <p:txBody>
          <a:bodyPr>
            <a:normAutofit/>
          </a:bodyPr>
          <a:lstStyle/>
          <a:p>
            <a:endParaRPr lang="en-US">
              <a:solidFill>
                <a:srgbClr val="000000"/>
              </a:solidFill>
            </a:endParaRP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ilo">
            <a:extLst>
              <a:ext uri="{FF2B5EF4-FFF2-40B4-BE49-F238E27FC236}">
                <a16:creationId xmlns:a16="http://schemas.microsoft.com/office/drawing/2014/main" xmlns="" id="{EAB34605-2F91-4E59-A927-EF6545C813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xmlns="" id="{4453EAD4-515E-45A1-99AF-DB5BFBCE1DA8}"/>
              </a:ext>
            </a:extLst>
          </p:cNvPr>
          <p:cNvSpPr>
            <a:spLocks noGrp="1"/>
          </p:cNvSpPr>
          <p:nvPr>
            <p:ph idx="1"/>
          </p:nvPr>
        </p:nvSpPr>
        <p:spPr>
          <a:xfrm>
            <a:off x="6090574" y="2421682"/>
            <a:ext cx="4977578" cy="3639289"/>
          </a:xfrm>
        </p:spPr>
        <p:txBody>
          <a:bodyPr anchor="ctr">
            <a:normAutofit/>
          </a:bodyPr>
          <a:lstStyle/>
          <a:p>
            <a:pPr marL="0" marR="0">
              <a:spcBef>
                <a:spcPts val="0"/>
              </a:spcBef>
              <a:spcAft>
                <a:spcPts val="800"/>
              </a:spcAft>
            </a:pPr>
            <a:r>
              <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Romans 3:12 (ESV) </a:t>
            </a:r>
          </a:p>
          <a:p>
            <a:pPr marL="609600" marR="0" indent="-609600">
              <a:spcBef>
                <a:spcPts val="0"/>
              </a:spcBef>
              <a:spcAft>
                <a:spcPts val="800"/>
              </a:spcAft>
              <a:tabLst>
                <a:tab pos="127000" algn="r"/>
                <a:tab pos="254000" algn="l"/>
              </a:tabLst>
            </a:pP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a:t>
            </a:r>
            <a:r>
              <a:rPr lang="en-US" sz="3200" b="1" i="1" baseline="30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3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have turned aside; together they have become worthless; no one does good, not even one.” </a:t>
            </a:r>
          </a:p>
        </p:txBody>
      </p:sp>
    </p:spTree>
    <p:extLst>
      <p:ext uri="{BB962C8B-B14F-4D97-AF65-F5344CB8AC3E}">
        <p14:creationId xmlns:p14="http://schemas.microsoft.com/office/powerpoint/2010/main" val="4179490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9756E045-4D04-4E37-BC7D-DCEB2D407A6F}"/>
              </a:ext>
            </a:extLst>
          </p:cNvPr>
          <p:cNvSpPr>
            <a:spLocks noGrp="1"/>
          </p:cNvSpPr>
          <p:nvPr>
            <p:ph type="title"/>
          </p:nvPr>
        </p:nvSpPr>
        <p:spPr>
          <a:xfrm>
            <a:off x="958506" y="800392"/>
            <a:ext cx="10264697" cy="1212102"/>
          </a:xfrm>
        </p:spPr>
        <p:txBody>
          <a:bodyPr>
            <a:normAutofit/>
          </a:bodyPr>
          <a:lstStyle/>
          <a:p>
            <a:endParaRPr lang="en-US" sz="4000">
              <a:solidFill>
                <a:srgbClr val="FFFFFF"/>
              </a:solidFill>
            </a:endParaRPr>
          </a:p>
        </p:txBody>
      </p:sp>
      <p:sp>
        <p:nvSpPr>
          <p:cNvPr id="3" name="Content Placeholder 2">
            <a:extLst>
              <a:ext uri="{FF2B5EF4-FFF2-40B4-BE49-F238E27FC236}">
                <a16:creationId xmlns:a16="http://schemas.microsoft.com/office/drawing/2014/main" xmlns="" id="{B32D4547-7AC4-4018-8B62-80F9CF09DD9F}"/>
              </a:ext>
            </a:extLst>
          </p:cNvPr>
          <p:cNvSpPr>
            <a:spLocks noGrp="1"/>
          </p:cNvSpPr>
          <p:nvPr>
            <p:ph idx="1"/>
          </p:nvPr>
        </p:nvSpPr>
        <p:spPr>
          <a:xfrm>
            <a:off x="1367624" y="2490436"/>
            <a:ext cx="9708995" cy="3567173"/>
          </a:xfrm>
        </p:spPr>
        <p:txBody>
          <a:bodyPr anchor="ctr">
            <a:normAutofit lnSpcReduction="10000"/>
          </a:bodyPr>
          <a:lstStyle/>
          <a:p>
            <a:pPr marL="0" marR="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1 Timothy 6:7 (ESV) </a:t>
            </a:r>
          </a:p>
          <a:p>
            <a:pPr marL="0" marR="0">
              <a:spcBef>
                <a:spcPts val="0"/>
              </a:spcBef>
              <a:spcAft>
                <a:spcPts val="0"/>
              </a:spcAft>
            </a:pP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7 </a:t>
            </a:r>
            <a:r>
              <a:rPr lang="en-US" i="1" dirty="0">
                <a:effectLst/>
                <a:latin typeface="Calibri" panose="020F0502020204030204" pitchFamily="34" charset="0"/>
                <a:ea typeface="Calibri" panose="020F0502020204030204" pitchFamily="34" charset="0"/>
                <a:cs typeface="Times New Roman" panose="02020603050405020304" pitchFamily="18" charset="0"/>
              </a:rPr>
              <a:t>for we brought nothing into the world, and we cannot take anything out of the world. ,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i="1" dirty="0">
                <a:effectLst/>
                <a:latin typeface="Calibri" panose="020F0502020204030204" pitchFamily="34" charset="0"/>
                <a:ea typeface="Calibri" panose="020F0502020204030204" pitchFamily="34" charset="0"/>
                <a:cs typeface="Times New Roman" panose="02020603050405020304" pitchFamily="18" charset="0"/>
              </a:rPr>
              <a:t>but I see in my members another law waging war against the law of my mind and making me captive to the law of sin that dwells in my members.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24 </a:t>
            </a:r>
            <a:r>
              <a:rPr lang="en-US" i="1" dirty="0">
                <a:effectLst/>
                <a:latin typeface="Calibri" panose="020F0502020204030204" pitchFamily="34" charset="0"/>
                <a:ea typeface="Calibri" panose="020F0502020204030204" pitchFamily="34" charset="0"/>
                <a:cs typeface="Times New Roman" panose="02020603050405020304" pitchFamily="18" charset="0"/>
              </a:rPr>
              <a:t>Wretched man that I am! Who will deliver me from this body of death?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25 </a:t>
            </a:r>
            <a:r>
              <a:rPr lang="en-US" i="1" dirty="0">
                <a:effectLst/>
                <a:latin typeface="Calibri" panose="020F0502020204030204" pitchFamily="34" charset="0"/>
                <a:ea typeface="Calibri" panose="020F0502020204030204" pitchFamily="34" charset="0"/>
                <a:cs typeface="Times New Roman" panose="02020603050405020304" pitchFamily="18" charset="0"/>
              </a:rPr>
              <a:t>Thanks be to God through Jesus Christ our Lord! So then, I myself serve the law of God with my mind, but with my flesh I serve the law of sin. </a:t>
            </a:r>
          </a:p>
          <a:p>
            <a:endParaRPr lang="en-US" sz="2400" dirty="0"/>
          </a:p>
        </p:txBody>
      </p:sp>
    </p:spTree>
    <p:extLst>
      <p:ext uri="{BB962C8B-B14F-4D97-AF65-F5344CB8AC3E}">
        <p14:creationId xmlns:p14="http://schemas.microsoft.com/office/powerpoint/2010/main" val="528248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D8CD17-B52F-450C-BD13-37D2D33218C2}"/>
              </a:ext>
            </a:extLst>
          </p:cNvPr>
          <p:cNvSpPr>
            <a:spLocks noGrp="1"/>
          </p:cNvSpPr>
          <p:nvPr>
            <p:ph type="title"/>
          </p:nvPr>
        </p:nvSpPr>
        <p:spPr>
          <a:xfrm>
            <a:off x="1653363" y="174171"/>
            <a:ext cx="9367203" cy="1380309"/>
          </a:xfrm>
        </p:spPr>
        <p:txBody>
          <a:bodyPr>
            <a:norm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Condemned to be separated from God eternally</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200" dirty="0"/>
          </a:p>
        </p:txBody>
      </p:sp>
      <p:sp>
        <p:nvSpPr>
          <p:cNvPr id="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01FDB05A-7796-4666-AADF-873D296F9D0F}"/>
              </a:ext>
            </a:extLst>
          </p:cNvPr>
          <p:cNvSpPr>
            <a:spLocks noGrp="1"/>
          </p:cNvSpPr>
          <p:nvPr>
            <p:ph idx="1"/>
          </p:nvPr>
        </p:nvSpPr>
        <p:spPr>
          <a:xfrm>
            <a:off x="1653363" y="2176272"/>
            <a:ext cx="9367204" cy="4041648"/>
          </a:xfrm>
        </p:spPr>
        <p:txBody>
          <a:bodyPr anchor="t">
            <a:normAutofit/>
          </a:bodyPr>
          <a:lstStyle/>
          <a:p>
            <a:pPr marL="0" marR="0">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Romans 6:23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the wages of sin is death, but the free gift of God is eternal life in Christ Jesus our Lord. </a:t>
            </a:r>
          </a:p>
          <a:p>
            <a:endParaRPr lang="en-US" sz="2400" dirty="0"/>
          </a:p>
        </p:txBody>
      </p:sp>
    </p:spTree>
    <p:extLst>
      <p:ext uri="{BB962C8B-B14F-4D97-AF65-F5344CB8AC3E}">
        <p14:creationId xmlns:p14="http://schemas.microsoft.com/office/powerpoint/2010/main" val="11108617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E5395A-5E38-430B-810E-03223006F281}"/>
              </a:ext>
            </a:extLst>
          </p:cNvPr>
          <p:cNvSpPr>
            <a:spLocks noGrp="1"/>
          </p:cNvSpPr>
          <p:nvPr>
            <p:ph type="title"/>
          </p:nvPr>
        </p:nvSpPr>
        <p:spPr>
          <a:xfrm>
            <a:off x="841249" y="318258"/>
            <a:ext cx="9912072" cy="1188404"/>
          </a:xfrm>
        </p:spPr>
        <p:txBody>
          <a:bodyPr>
            <a:normAutofit/>
          </a:bodyPr>
          <a:lstStyle/>
          <a:p>
            <a:r>
              <a:rPr lang="en-US" b="1" dirty="0"/>
              <a:t>Who Am I in Christ?</a:t>
            </a:r>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E7729062-B17E-44E3-8771-B3B0D4771D33}"/>
              </a:ext>
            </a:extLst>
          </p:cNvPr>
          <p:cNvSpPr>
            <a:spLocks noGrp="1"/>
          </p:cNvSpPr>
          <p:nvPr>
            <p:ph idx="1"/>
          </p:nvPr>
        </p:nvSpPr>
        <p:spPr>
          <a:xfrm>
            <a:off x="841248" y="2174358"/>
            <a:ext cx="7731642" cy="4045467"/>
          </a:xfrm>
        </p:spPr>
        <p:txBody>
          <a:bodyPr anchor="t">
            <a:normAutofit/>
          </a:bodyPr>
          <a:lstStyle/>
          <a:p>
            <a:r>
              <a:rPr lang="en-US" sz="2400" dirty="0">
                <a:solidFill>
                  <a:schemeClr val="bg1"/>
                </a:solidFill>
              </a:rPr>
              <a:t>2.  In spite of our sinful nature, we have been given a new nature as children of God.  What are the benefits of this new nature, based on the passages that follow.</a:t>
            </a:r>
          </a:p>
          <a:p>
            <a:pPr marL="0" marR="0">
              <a:spcBef>
                <a:spcPts val="0"/>
              </a:spcBef>
              <a:spcAft>
                <a:spcPts val="800"/>
              </a:spcAft>
            </a:pPr>
            <a:endPar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 Christ, I am:</a:t>
            </a:r>
          </a:p>
          <a:p>
            <a:pPr marL="342900" marR="0" lvl="0" indent="-342900">
              <a:spcBef>
                <a:spcPts val="0"/>
              </a:spcBef>
              <a:spcAft>
                <a:spcPts val="800"/>
              </a:spcAft>
              <a:buFont typeface="Symbol" panose="05050102010706020507" pitchFamily="18" charset="2"/>
              <a:buChar char=""/>
            </a:pPr>
            <a:endPar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Symbol" panose="05050102010706020507" pitchFamily="18" charset="2"/>
              <a:buChar char=""/>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 new creature through Him.</a:t>
            </a:r>
            <a:endPar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solidFill>
                <a:schemeClr val="bg1"/>
              </a:solidFill>
            </a:endParaRPr>
          </a:p>
        </p:txBody>
      </p:sp>
    </p:spTree>
    <p:extLst>
      <p:ext uri="{BB962C8B-B14F-4D97-AF65-F5344CB8AC3E}">
        <p14:creationId xmlns:p14="http://schemas.microsoft.com/office/powerpoint/2010/main" val="996991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itle 1">
            <a:extLst>
              <a:ext uri="{FF2B5EF4-FFF2-40B4-BE49-F238E27FC236}">
                <a16:creationId xmlns:a16="http://schemas.microsoft.com/office/drawing/2014/main" xmlns="" id="{5D74A499-A3F7-4EF0-9D07-EEE31125DFF7}"/>
              </a:ext>
            </a:extLst>
          </p:cNvPr>
          <p:cNvSpPr>
            <a:spLocks noGrp="1"/>
          </p:cNvSpPr>
          <p:nvPr>
            <p:ph type="title"/>
          </p:nvPr>
        </p:nvSpPr>
        <p:spPr>
          <a:xfrm>
            <a:off x="958506" y="800392"/>
            <a:ext cx="10264697" cy="1212102"/>
          </a:xfrm>
        </p:spPr>
        <p:txBody>
          <a:bodyPr>
            <a:normAutofit/>
          </a:bodyPr>
          <a:lstStyle/>
          <a:p>
            <a:r>
              <a:rPr lang="en-US" sz="4000" b="1" dirty="0">
                <a:effectLst/>
                <a:latin typeface="Calibri" panose="020F0502020204030204" pitchFamily="34" charset="0"/>
                <a:ea typeface="Calibri" panose="020F0502020204030204" pitchFamily="34" charset="0"/>
                <a:cs typeface="Times New Roman" panose="02020603050405020304" pitchFamily="18" charset="0"/>
              </a:rPr>
              <a:t>How does my identity affect reconciliation?</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solidFill>
                <a:srgbClr val="FFFFFF"/>
              </a:solidFill>
            </a:endParaRPr>
          </a:p>
        </p:txBody>
      </p:sp>
      <p:sp>
        <p:nvSpPr>
          <p:cNvPr id="3" name="Content Placeholder 2">
            <a:extLst>
              <a:ext uri="{FF2B5EF4-FFF2-40B4-BE49-F238E27FC236}">
                <a16:creationId xmlns:a16="http://schemas.microsoft.com/office/drawing/2014/main" xmlns="" id="{7AC5ABD3-DFD1-46C5-B883-3DDBA568C58B}"/>
              </a:ext>
            </a:extLst>
          </p:cNvPr>
          <p:cNvSpPr>
            <a:spLocks noGrp="1"/>
          </p:cNvSpPr>
          <p:nvPr>
            <p:ph idx="1"/>
          </p:nvPr>
        </p:nvSpPr>
        <p:spPr>
          <a:xfrm>
            <a:off x="1367624" y="2490436"/>
            <a:ext cx="9708995" cy="3567173"/>
          </a:xfrm>
        </p:spPr>
        <p:txBody>
          <a:bodyPr anchor="ctr">
            <a:normAutofit/>
          </a:bodyPr>
          <a:lstStyle/>
          <a:p>
            <a:pPr marL="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The Sacrament of Baptism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466180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1EBADBCA-DA20-4279-93C6-011DEF18AA7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a:extLst>
              <a:ext uri="{FF2B5EF4-FFF2-40B4-BE49-F238E27FC236}">
                <a16:creationId xmlns:a16="http://schemas.microsoft.com/office/drawing/2014/main" xmlns="" id="{E68257A8-CAC9-4294-9FE5-F1ADD6AE8F17}"/>
              </a:ext>
            </a:extLst>
          </p:cNvPr>
          <p:cNvSpPr>
            <a:spLocks noGrp="1"/>
          </p:cNvSpPr>
          <p:nvPr>
            <p:ph type="title"/>
          </p:nvPr>
        </p:nvSpPr>
        <p:spPr>
          <a:xfrm>
            <a:off x="640080" y="1243013"/>
            <a:ext cx="3855720" cy="4371974"/>
          </a:xfrm>
        </p:spPr>
        <p:txBody>
          <a:bodyPr>
            <a:normAutofit/>
          </a:bodyPr>
          <a:lstStyle/>
          <a:p>
            <a:endParaRPr lang="en-US">
              <a:solidFill>
                <a:srgbClr val="FFFFFF"/>
              </a:solidFill>
            </a:endParaRPr>
          </a:p>
        </p:txBody>
      </p:sp>
      <p:sp>
        <p:nvSpPr>
          <p:cNvPr id="12" name="Rectangle 11">
            <a:extLst>
              <a:ext uri="{FF2B5EF4-FFF2-40B4-BE49-F238E27FC236}">
                <a16:creationId xmlns:a16="http://schemas.microsoft.com/office/drawing/2014/main" xmlns=""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72153E1B-A22B-46FB-BB9D-93C8DA6F7F3C}"/>
              </a:ext>
            </a:extLst>
          </p:cNvPr>
          <p:cNvSpPr>
            <a:spLocks noGrp="1"/>
          </p:cNvSpPr>
          <p:nvPr>
            <p:ph idx="1"/>
          </p:nvPr>
        </p:nvSpPr>
        <p:spPr>
          <a:xfrm>
            <a:off x="6172200" y="804672"/>
            <a:ext cx="5221224" cy="5230368"/>
          </a:xfrm>
        </p:spPr>
        <p:txBody>
          <a:bodyPr anchor="ctr">
            <a:normAutofit/>
          </a:bodyPr>
          <a:lstStyle/>
          <a:p>
            <a:pPr marL="0" marR="0">
              <a:spcBef>
                <a:spcPts val="0"/>
              </a:spcBef>
              <a:spcAft>
                <a:spcPts val="80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Isaiah 53:5–6 (ESV) </a:t>
            </a:r>
          </a:p>
          <a:p>
            <a:pPr marL="609600" marR="0" indent="-609600">
              <a:spcBef>
                <a:spcPts val="0"/>
              </a:spcBef>
              <a:spcAft>
                <a:spcPts val="800"/>
              </a:spcAft>
              <a:tabLst>
                <a:tab pos="127000" algn="r"/>
                <a:tab pos="254000" algn="l"/>
              </a:tabLs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a:t>
            </a:r>
            <a:r>
              <a:rPr lang="en-US"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But he was pierced for our transgressions; he was crushed for our iniquities; upon him was the chastisement that brought us peace, and with his wounds we are healed. </a:t>
            </a:r>
            <a:r>
              <a:rPr lang="en-US" sz="2400"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a:t>
            </a:r>
            <a:r>
              <a:rPr lang="en-US"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we like sheep have gone astray; we have turned—every one—to his own way; and the </a:t>
            </a:r>
            <a:r>
              <a:rPr lang="en-US" sz="2400" i="1" cap="smal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Lord</a:t>
            </a:r>
            <a:r>
              <a:rPr lang="en-US"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has laid on him the iniquity of us all. </a:t>
            </a:r>
          </a:p>
          <a:p>
            <a:pPr marL="0" marR="0" indent="0">
              <a:spcBef>
                <a:spcPts val="0"/>
              </a:spcBef>
              <a:spcAft>
                <a:spcPts val="800"/>
              </a:spcAft>
              <a:buNone/>
            </a:pPr>
            <a:endParaRPr lang="en-US" sz="24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000000"/>
              </a:solidFill>
            </a:endParaRPr>
          </a:p>
        </p:txBody>
      </p:sp>
    </p:spTree>
    <p:extLst>
      <p:ext uri="{BB962C8B-B14F-4D97-AF65-F5344CB8AC3E}">
        <p14:creationId xmlns:p14="http://schemas.microsoft.com/office/powerpoint/2010/main" val="11441894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7B1FE6-CDDC-4C74-B03C-2A2CB47440C0}"/>
              </a:ext>
            </a:extLst>
          </p:cNvPr>
          <p:cNvSpPr>
            <a:spLocks noGrp="1"/>
          </p:cNvSpPr>
          <p:nvPr>
            <p:ph type="title"/>
          </p:nvPr>
        </p:nvSpPr>
        <p:spPr>
          <a:xfrm>
            <a:off x="1653363" y="365760"/>
            <a:ext cx="9367203" cy="1188720"/>
          </a:xfrm>
        </p:spPr>
        <p:txBody>
          <a:bodyPr>
            <a:normAutofit/>
          </a:bodyPr>
          <a:lstStyle/>
          <a:p>
            <a:endParaRPr lang="en-US"/>
          </a:p>
        </p:txBody>
      </p:sp>
      <p:sp>
        <p:nvSpPr>
          <p:cNvPr id="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20689CFE-82AD-481C-94A0-E2A29E7F266F}"/>
              </a:ext>
            </a:extLst>
          </p:cNvPr>
          <p:cNvSpPr>
            <a:spLocks noGrp="1"/>
          </p:cNvSpPr>
          <p:nvPr>
            <p:ph idx="1"/>
          </p:nvPr>
        </p:nvSpPr>
        <p:spPr>
          <a:xfrm>
            <a:off x="1653363" y="2176272"/>
            <a:ext cx="9367204" cy="4041648"/>
          </a:xfrm>
        </p:spPr>
        <p:txBody>
          <a:bodyPr anchor="t">
            <a:normAutofit/>
          </a:bodyPr>
          <a:lstStyle/>
          <a:p>
            <a:pPr marL="0" marR="0" indent="228600">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John 3:16 (ESV)</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i="1" baseline="30000" dirty="0">
                <a:effectLst/>
                <a:latin typeface="Calibri" panose="020F0502020204030204" pitchFamily="34" charset="0"/>
                <a:ea typeface="Calibri" panose="020F0502020204030204" pitchFamily="34" charset="0"/>
                <a:cs typeface="Times New Roman" panose="02020603050405020304" pitchFamily="18" charset="0"/>
              </a:rPr>
              <a:t>16 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“For God so loved the world, that he gave his only 	Son, that whoever believes in him should not perish but have 	eternal life.</a:t>
            </a:r>
          </a:p>
          <a:p>
            <a:endParaRPr lang="en-US" sz="2400" dirty="0"/>
          </a:p>
        </p:txBody>
      </p:sp>
    </p:spTree>
    <p:extLst>
      <p:ext uri="{BB962C8B-B14F-4D97-AF65-F5344CB8AC3E}">
        <p14:creationId xmlns:p14="http://schemas.microsoft.com/office/powerpoint/2010/main" val="1334584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66DF75F4-D439-47F1-AFC9-0A5907FE6858}"/>
              </a:ext>
            </a:extLst>
          </p:cNvPr>
          <p:cNvSpPr>
            <a:spLocks noGrp="1"/>
          </p:cNvSpPr>
          <p:nvPr>
            <p:ph type="title"/>
          </p:nvPr>
        </p:nvSpPr>
        <p:spPr>
          <a:xfrm>
            <a:off x="958506" y="800392"/>
            <a:ext cx="10264697" cy="1212102"/>
          </a:xfrm>
        </p:spPr>
        <p:txBody>
          <a:bodyPr>
            <a:normAutofit/>
          </a:bodyPr>
          <a:lstStyle/>
          <a:p>
            <a:endParaRPr lang="en-US" sz="4000">
              <a:solidFill>
                <a:srgbClr val="FFFFFF"/>
              </a:solidFill>
            </a:endParaRPr>
          </a:p>
        </p:txBody>
      </p:sp>
      <p:sp>
        <p:nvSpPr>
          <p:cNvPr id="3" name="Content Placeholder 2">
            <a:extLst>
              <a:ext uri="{FF2B5EF4-FFF2-40B4-BE49-F238E27FC236}">
                <a16:creationId xmlns:a16="http://schemas.microsoft.com/office/drawing/2014/main" xmlns="" id="{DA02ABB8-83B1-40E6-884A-F1DF142B05A1}"/>
              </a:ext>
            </a:extLst>
          </p:cNvPr>
          <p:cNvSpPr>
            <a:spLocks noGrp="1"/>
          </p:cNvSpPr>
          <p:nvPr>
            <p:ph idx="1"/>
          </p:nvPr>
        </p:nvSpPr>
        <p:spPr>
          <a:xfrm>
            <a:off x="1367624" y="2490436"/>
            <a:ext cx="9708995" cy="3567173"/>
          </a:xfrm>
        </p:spPr>
        <p:txBody>
          <a:bodyPr anchor="ctr">
            <a:normAutofit/>
          </a:bodyPr>
          <a:lstStyle/>
          <a:p>
            <a:pPr marL="0" marR="0">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Corinthians 5:16–21 (ESV) </a:t>
            </a:r>
          </a:p>
          <a:p>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16 </a:t>
            </a:r>
            <a:r>
              <a:rPr lang="en-US" i="1" dirty="0">
                <a:effectLst/>
                <a:latin typeface="Calibri" panose="020F0502020204030204" pitchFamily="34" charset="0"/>
                <a:ea typeface="Calibri" panose="020F0502020204030204" pitchFamily="34" charset="0"/>
                <a:cs typeface="Times New Roman" panose="02020603050405020304" pitchFamily="18" charset="0"/>
              </a:rPr>
              <a:t>From now on, therefore, we regard no one according to the flesh. Even though we once regarded Christ according to the flesh, we regard him thus no longer.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17 </a:t>
            </a:r>
            <a:r>
              <a:rPr lang="en-US" i="1" dirty="0">
                <a:effectLst/>
                <a:latin typeface="Calibri" panose="020F0502020204030204" pitchFamily="34" charset="0"/>
                <a:ea typeface="Calibri" panose="020F0502020204030204" pitchFamily="34" charset="0"/>
                <a:cs typeface="Times New Roman" panose="02020603050405020304" pitchFamily="18" charset="0"/>
              </a:rPr>
              <a:t>Therefore, if anyone is in Christ, he is a new creation. The old has passed away; behold, the new has come.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18 </a:t>
            </a:r>
            <a:r>
              <a:rPr lang="en-US" i="1" dirty="0">
                <a:effectLst/>
                <a:latin typeface="Calibri" panose="020F0502020204030204" pitchFamily="34" charset="0"/>
                <a:ea typeface="Calibri" panose="020F0502020204030204" pitchFamily="34" charset="0"/>
                <a:cs typeface="Times New Roman" panose="02020603050405020304" pitchFamily="18" charset="0"/>
              </a:rPr>
              <a:t>All this is from God, who through Christ reconciled us to himself and gave us the ministry of reconciliation; </a:t>
            </a:r>
            <a:endParaRPr lang="en-US" i="1" dirty="0"/>
          </a:p>
        </p:txBody>
      </p:sp>
    </p:spTree>
    <p:extLst>
      <p:ext uri="{BB962C8B-B14F-4D97-AF65-F5344CB8AC3E}">
        <p14:creationId xmlns:p14="http://schemas.microsoft.com/office/powerpoint/2010/main" val="1681471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1E45E8BA-63EC-4334-ABDA-842A5C3ADB58}"/>
              </a:ext>
            </a:extLst>
          </p:cNvPr>
          <p:cNvSpPr>
            <a:spLocks noGrp="1"/>
          </p:cNvSpPr>
          <p:nvPr>
            <p:ph type="title"/>
          </p:nvPr>
        </p:nvSpPr>
        <p:spPr>
          <a:xfrm>
            <a:off x="958506" y="800392"/>
            <a:ext cx="10264697" cy="1212102"/>
          </a:xfrm>
        </p:spPr>
        <p:txBody>
          <a:bodyPr>
            <a:normAutofit/>
          </a:bodyPr>
          <a:lstStyle/>
          <a:p>
            <a:endParaRPr lang="en-US" sz="4000">
              <a:solidFill>
                <a:srgbClr val="FFFFFF"/>
              </a:solidFill>
            </a:endParaRPr>
          </a:p>
        </p:txBody>
      </p:sp>
      <p:sp>
        <p:nvSpPr>
          <p:cNvPr id="3" name="Content Placeholder 2">
            <a:extLst>
              <a:ext uri="{FF2B5EF4-FFF2-40B4-BE49-F238E27FC236}">
                <a16:creationId xmlns:a16="http://schemas.microsoft.com/office/drawing/2014/main" xmlns="" id="{8BC39689-9089-4E84-AC14-989350E6D16B}"/>
              </a:ext>
            </a:extLst>
          </p:cNvPr>
          <p:cNvSpPr>
            <a:spLocks noGrp="1"/>
          </p:cNvSpPr>
          <p:nvPr>
            <p:ph idx="1"/>
          </p:nvPr>
        </p:nvSpPr>
        <p:spPr>
          <a:xfrm>
            <a:off x="1367624" y="2490436"/>
            <a:ext cx="9708995" cy="3567173"/>
          </a:xfrm>
        </p:spPr>
        <p:txBody>
          <a:bodyPr anchor="ctr">
            <a:normAutofit/>
          </a:bodyPr>
          <a:lstStyle/>
          <a:p>
            <a:pPr marL="0" marR="0" indent="152400">
              <a:spcBef>
                <a:spcPts val="0"/>
              </a:spcBef>
              <a:spcAft>
                <a:spcPts val="0"/>
              </a:spcAft>
            </a:pP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19 </a:t>
            </a:r>
            <a:r>
              <a:rPr lang="en-US" i="1" dirty="0">
                <a:effectLst/>
                <a:latin typeface="Calibri" panose="020F0502020204030204" pitchFamily="34" charset="0"/>
                <a:ea typeface="Calibri" panose="020F0502020204030204" pitchFamily="34" charset="0"/>
                <a:cs typeface="Times New Roman" panose="02020603050405020304" pitchFamily="18" charset="0"/>
              </a:rPr>
              <a:t>that is, in Christ God was reconciling the world to himself, not counting their trespasses against them, and entrusting to us the message of reconciliation.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20 </a:t>
            </a:r>
            <a:r>
              <a:rPr lang="en-US" i="1" dirty="0">
                <a:effectLst/>
                <a:latin typeface="Calibri" panose="020F0502020204030204" pitchFamily="34" charset="0"/>
                <a:ea typeface="Calibri" panose="020F0502020204030204" pitchFamily="34" charset="0"/>
                <a:cs typeface="Times New Roman" panose="02020603050405020304" pitchFamily="18" charset="0"/>
              </a:rPr>
              <a:t>Therefore, we are ambassadors for Christ, God making his appeal through us. We implore you on behalf of Christ, be reconciled to God.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21 </a:t>
            </a:r>
            <a:r>
              <a:rPr lang="en-US" i="1" dirty="0">
                <a:effectLst/>
                <a:latin typeface="Calibri" panose="020F0502020204030204" pitchFamily="34" charset="0"/>
                <a:ea typeface="Calibri" panose="020F0502020204030204" pitchFamily="34" charset="0"/>
                <a:cs typeface="Times New Roman" panose="02020603050405020304" pitchFamily="18" charset="0"/>
              </a:rPr>
              <a:t>For our sake he made him to be sin who knew no sin, so that in him we might become the righteousness of God. </a:t>
            </a:r>
          </a:p>
          <a:p>
            <a:endParaRPr lang="en-US" sz="2400" dirty="0"/>
          </a:p>
        </p:txBody>
      </p:sp>
    </p:spTree>
    <p:extLst>
      <p:ext uri="{BB962C8B-B14F-4D97-AF65-F5344CB8AC3E}">
        <p14:creationId xmlns:p14="http://schemas.microsoft.com/office/powerpoint/2010/main" val="935589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51B0DC81-4727-4FF0-8750-160C82AC4334}"/>
              </a:ext>
            </a:extLst>
          </p:cNvPr>
          <p:cNvSpPr>
            <a:spLocks noGrp="1"/>
          </p:cNvSpPr>
          <p:nvPr>
            <p:ph type="title"/>
          </p:nvPr>
        </p:nvSpPr>
        <p:spPr>
          <a:xfrm>
            <a:off x="958506" y="800392"/>
            <a:ext cx="10264697" cy="1212102"/>
          </a:xfrm>
        </p:spPr>
        <p:txBody>
          <a:bodyPr>
            <a:normAutofit/>
          </a:bodyPr>
          <a:lstStyle/>
          <a:p>
            <a:r>
              <a:rPr lang="en-US" sz="4000" b="1" dirty="0">
                <a:solidFill>
                  <a:srgbClr val="FFFFFF"/>
                </a:solidFill>
              </a:rPr>
              <a:t>In Baptism changed from an enemy to an heir.</a:t>
            </a:r>
          </a:p>
        </p:txBody>
      </p:sp>
      <p:sp>
        <p:nvSpPr>
          <p:cNvPr id="3" name="Content Placeholder 2">
            <a:extLst>
              <a:ext uri="{FF2B5EF4-FFF2-40B4-BE49-F238E27FC236}">
                <a16:creationId xmlns:a16="http://schemas.microsoft.com/office/drawing/2014/main" xmlns="" id="{A14B5358-D87C-437E-82E1-5231F7720887}"/>
              </a:ext>
            </a:extLst>
          </p:cNvPr>
          <p:cNvSpPr>
            <a:spLocks noGrp="1"/>
          </p:cNvSpPr>
          <p:nvPr>
            <p:ph idx="1"/>
          </p:nvPr>
        </p:nvSpPr>
        <p:spPr>
          <a:xfrm>
            <a:off x="1367624" y="2490436"/>
            <a:ext cx="9708995" cy="3567173"/>
          </a:xfrm>
        </p:spPr>
        <p:txBody>
          <a:bodyPr anchor="ctr">
            <a:normAutofit lnSpcReduction="10000"/>
          </a:bodyPr>
          <a:lstStyle/>
          <a:p>
            <a:pPr marL="342900" marR="0" lvl="0" indent="-342900">
              <a:spcBef>
                <a:spcPts val="0"/>
              </a:spcBef>
              <a:spcAft>
                <a:spcPts val="800"/>
              </a:spcAft>
              <a:buFont typeface="Symbol" panose="05050102010706020507" pitchFamily="18" charset="2"/>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Romans 6:2–5 (ESV)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US" i="1" dirty="0">
                <a:effectLst/>
                <a:latin typeface="Calibri" panose="020F0502020204030204" pitchFamily="34" charset="0"/>
                <a:ea typeface="Calibri" panose="020F0502020204030204" pitchFamily="34" charset="0"/>
                <a:cs typeface="Times New Roman" panose="02020603050405020304" pitchFamily="18" charset="0"/>
              </a:rPr>
              <a:t>By no means! How can we who died to sin still live in 	it?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3 </a:t>
            </a:r>
            <a:r>
              <a:rPr lang="en-US" i="1" dirty="0">
                <a:effectLst/>
                <a:latin typeface="Calibri" panose="020F0502020204030204" pitchFamily="34" charset="0"/>
                <a:ea typeface="Calibri" panose="020F0502020204030204" pitchFamily="34" charset="0"/>
                <a:cs typeface="Times New Roman" panose="02020603050405020304" pitchFamily="18" charset="0"/>
              </a:rPr>
              <a:t>Do you not know that all of us who have been baptized into Christ Jesus were baptized into his death?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4 </a:t>
            </a:r>
            <a:r>
              <a:rPr lang="en-US" i="1" dirty="0">
                <a:effectLst/>
                <a:latin typeface="Calibri" panose="020F0502020204030204" pitchFamily="34" charset="0"/>
                <a:ea typeface="Calibri" panose="020F0502020204030204" pitchFamily="34" charset="0"/>
                <a:cs typeface="Times New Roman" panose="02020603050405020304" pitchFamily="18" charset="0"/>
              </a:rPr>
              <a:t>We were buried therefore with him by baptism into death, in order that, just as Christ was raised from 	the dead by the glory of the Father, we too might walk in newness of life.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i="1" dirty="0">
                <a:effectLst/>
                <a:latin typeface="Calibri" panose="020F0502020204030204" pitchFamily="34" charset="0"/>
                <a:ea typeface="Calibri" panose="020F0502020204030204" pitchFamily="34" charset="0"/>
                <a:cs typeface="Times New Roman" panose="02020603050405020304" pitchFamily="18" charset="0"/>
              </a:rPr>
              <a:t>For if we have been united with him in a death like his, we shall 	certainly be united with him in a resurrection like his. </a:t>
            </a:r>
          </a:p>
          <a:p>
            <a:endParaRPr lang="en-US" sz="2400" dirty="0"/>
          </a:p>
        </p:txBody>
      </p:sp>
    </p:spTree>
    <p:extLst>
      <p:ext uri="{BB962C8B-B14F-4D97-AF65-F5344CB8AC3E}">
        <p14:creationId xmlns:p14="http://schemas.microsoft.com/office/powerpoint/2010/main" val="26118352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xmlns="" id="{221A060B-6EC3-4C80-9F58-6939A7E206E5}"/>
              </a:ext>
            </a:extLst>
          </p:cNvPr>
          <p:cNvSpPr>
            <a:spLocks noGrp="1"/>
          </p:cNvSpPr>
          <p:nvPr>
            <p:ph type="title"/>
          </p:nvPr>
        </p:nvSpPr>
        <p:spPr>
          <a:xfrm>
            <a:off x="2618437" y="991262"/>
            <a:ext cx="6955124" cy="1066802"/>
          </a:xfrm>
        </p:spPr>
        <p:txBody>
          <a:bodyPr>
            <a:normAutofit/>
          </a:bodyPr>
          <a:lstStyle/>
          <a:p>
            <a:pPr algn="ctr"/>
            <a:endParaRPr lang="en-US" sz="4000">
              <a:solidFill>
                <a:srgbClr val="FFFFFF"/>
              </a:solidFill>
            </a:endParaRPr>
          </a:p>
        </p:txBody>
      </p:sp>
      <p:sp>
        <p:nvSpPr>
          <p:cNvPr id="3" name="Content Placeholder 2">
            <a:extLst>
              <a:ext uri="{FF2B5EF4-FFF2-40B4-BE49-F238E27FC236}">
                <a16:creationId xmlns:a16="http://schemas.microsoft.com/office/drawing/2014/main" xmlns="" id="{0D5AFA5C-74DD-4E1C-8F0A-8F6493476E40}"/>
              </a:ext>
            </a:extLst>
          </p:cNvPr>
          <p:cNvSpPr>
            <a:spLocks noGrp="1"/>
          </p:cNvSpPr>
          <p:nvPr>
            <p:ph idx="1"/>
          </p:nvPr>
        </p:nvSpPr>
        <p:spPr>
          <a:xfrm>
            <a:off x="2618437" y="2371725"/>
            <a:ext cx="6955124" cy="3038475"/>
          </a:xfrm>
        </p:spPr>
        <p:txBody>
          <a:bodyPr anchor="t">
            <a:normAutofit/>
          </a:bodyPr>
          <a:lstStyle/>
          <a:p>
            <a:pPr marL="228600" marR="0">
              <a:spcBef>
                <a:spcPts val="0"/>
              </a:spcBef>
              <a:spcAft>
                <a:spcPts val="800"/>
              </a:spcAft>
            </a:pPr>
            <a:r>
              <a:rPr lang="en-US"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Galatians 3:26–4:7 </a:t>
            </a:r>
            <a:r>
              <a:rPr lang="en-US"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(ESV</a:t>
            </a:r>
            <a:r>
              <a:rPr lang="en-US"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26 </a:t>
            </a:r>
            <a:r>
              <a:rPr lang="en-US"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in Christ Jesus you are all sons of God, through faith. </a:t>
            </a:r>
            <a:r>
              <a:rPr lang="en-US"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27 </a:t>
            </a:r>
            <a:r>
              <a:rPr lang="en-US"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as many of you as were baptized into Christ have put on Christ. </a:t>
            </a:r>
            <a:r>
              <a:rPr lang="en-US"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28 </a:t>
            </a:r>
            <a:r>
              <a:rPr lang="en-US"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There is neither Jew nor Greek, there is neither slave nor free, there is no male and female, for you are all one in Christ Jesus. </a:t>
            </a:r>
            <a:endParaRPr lang="en-US" dirty="0">
              <a:solidFill>
                <a:srgbClr val="FFFFFF"/>
              </a:solidFill>
            </a:endParaRPr>
          </a:p>
        </p:txBody>
      </p:sp>
    </p:spTree>
    <p:extLst>
      <p:ext uri="{BB962C8B-B14F-4D97-AF65-F5344CB8AC3E}">
        <p14:creationId xmlns:p14="http://schemas.microsoft.com/office/powerpoint/2010/main" val="11837821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B24B05C0-3806-48C8-B9A3-3EFA8B22F410}"/>
              </a:ext>
            </a:extLst>
          </p:cNvPr>
          <p:cNvSpPr>
            <a:spLocks noGrp="1"/>
          </p:cNvSpPr>
          <p:nvPr>
            <p:ph type="title"/>
          </p:nvPr>
        </p:nvSpPr>
        <p:spPr>
          <a:xfrm>
            <a:off x="958506" y="800392"/>
            <a:ext cx="10264697" cy="1212102"/>
          </a:xfrm>
        </p:spPr>
        <p:txBody>
          <a:bodyPr>
            <a:normAutofit/>
          </a:bodyPr>
          <a:lstStyle/>
          <a:p>
            <a:endParaRPr lang="en-US" sz="4000">
              <a:solidFill>
                <a:srgbClr val="FFFFFF"/>
              </a:solidFill>
            </a:endParaRPr>
          </a:p>
        </p:txBody>
      </p:sp>
      <p:sp>
        <p:nvSpPr>
          <p:cNvPr id="3" name="Content Placeholder 2">
            <a:extLst>
              <a:ext uri="{FF2B5EF4-FFF2-40B4-BE49-F238E27FC236}">
                <a16:creationId xmlns:a16="http://schemas.microsoft.com/office/drawing/2014/main" xmlns="" id="{DD364CB7-3573-4ACF-B3B7-21FA176EBDBC}"/>
              </a:ext>
            </a:extLst>
          </p:cNvPr>
          <p:cNvSpPr>
            <a:spLocks noGrp="1"/>
          </p:cNvSpPr>
          <p:nvPr>
            <p:ph idx="1"/>
          </p:nvPr>
        </p:nvSpPr>
        <p:spPr>
          <a:xfrm>
            <a:off x="1367624" y="2490436"/>
            <a:ext cx="9708995" cy="3567173"/>
          </a:xfrm>
        </p:spPr>
        <p:txBody>
          <a:bodyPr anchor="ctr">
            <a:normAutofit/>
          </a:bodyPr>
          <a:lstStyle/>
          <a:p>
            <a:pPr marL="0" marR="0">
              <a:spcBef>
                <a:spcPts val="0"/>
              </a:spcBef>
              <a:spcAft>
                <a:spcPts val="0"/>
              </a:spcAft>
            </a:pP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29 </a:t>
            </a:r>
            <a:r>
              <a:rPr lang="en-US" i="1" dirty="0">
                <a:effectLst/>
                <a:latin typeface="Calibri" panose="020F0502020204030204" pitchFamily="34" charset="0"/>
                <a:ea typeface="Calibri" panose="020F0502020204030204" pitchFamily="34" charset="0"/>
                <a:cs typeface="Times New Roman" panose="02020603050405020304" pitchFamily="18" charset="0"/>
              </a:rPr>
              <a:t>And if you are Christ’s, then you are Abraham’s offspring, heirs according to promise. </a:t>
            </a:r>
          </a:p>
          <a:p>
            <a:r>
              <a:rPr lang="en-US" b="1" i="1" dirty="0">
                <a:effectLst/>
                <a:latin typeface="Calibri" panose="020F0502020204030204" pitchFamily="34" charset="0"/>
                <a:ea typeface="Calibri" panose="020F0502020204030204" pitchFamily="34" charset="0"/>
                <a:cs typeface="Times New Roman" panose="02020603050405020304" pitchFamily="18" charset="0"/>
              </a:rPr>
              <a:t>4 </a:t>
            </a:r>
            <a:r>
              <a:rPr lang="en-US" i="1" dirty="0">
                <a:effectLst/>
                <a:latin typeface="Calibri" panose="020F0502020204030204" pitchFamily="34" charset="0"/>
                <a:ea typeface="Calibri" panose="020F0502020204030204" pitchFamily="34" charset="0"/>
                <a:cs typeface="Times New Roman" panose="02020603050405020304" pitchFamily="18" charset="0"/>
              </a:rPr>
              <a:t>I mean that the heir, as long as he is a child, is no different from a slave, though he is the owner of everything,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US" i="1" dirty="0">
                <a:effectLst/>
                <a:latin typeface="Calibri" panose="020F0502020204030204" pitchFamily="34" charset="0"/>
                <a:ea typeface="Calibri" panose="020F0502020204030204" pitchFamily="34" charset="0"/>
                <a:cs typeface="Times New Roman" panose="02020603050405020304" pitchFamily="18" charset="0"/>
              </a:rPr>
              <a:t>but he is under guardians and managers until the date set by his father.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3 </a:t>
            </a:r>
            <a:r>
              <a:rPr lang="en-US" i="1" dirty="0">
                <a:effectLst/>
                <a:latin typeface="Calibri" panose="020F0502020204030204" pitchFamily="34" charset="0"/>
                <a:ea typeface="Calibri" panose="020F0502020204030204" pitchFamily="34" charset="0"/>
                <a:cs typeface="Times New Roman" panose="02020603050405020304" pitchFamily="18" charset="0"/>
              </a:rPr>
              <a:t>In the same way we also, when we were children, were enslaved to the elementary principles of the world</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20141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xmlns="" id="{60548933-F5C7-440E-A068-366C81C2159F}"/>
              </a:ext>
            </a:extLst>
          </p:cNvPr>
          <p:cNvSpPr>
            <a:spLocks noGrp="1"/>
          </p:cNvSpPr>
          <p:nvPr>
            <p:ph type="title"/>
          </p:nvPr>
        </p:nvSpPr>
        <p:spPr>
          <a:xfrm>
            <a:off x="2618437" y="991262"/>
            <a:ext cx="6955124" cy="1066802"/>
          </a:xfrm>
        </p:spPr>
        <p:txBody>
          <a:bodyPr>
            <a:normAutofit/>
          </a:bodyPr>
          <a:lstStyle/>
          <a:p>
            <a:pPr algn="ctr"/>
            <a:endParaRPr lang="en-US" sz="4000">
              <a:solidFill>
                <a:srgbClr val="FFFFFF"/>
              </a:solidFill>
            </a:endParaRPr>
          </a:p>
        </p:txBody>
      </p:sp>
      <p:sp>
        <p:nvSpPr>
          <p:cNvPr id="3" name="Content Placeholder 2">
            <a:extLst>
              <a:ext uri="{FF2B5EF4-FFF2-40B4-BE49-F238E27FC236}">
                <a16:creationId xmlns:a16="http://schemas.microsoft.com/office/drawing/2014/main" xmlns="" id="{8F406CC8-82F5-4B8E-98AE-4F048212ADC2}"/>
              </a:ext>
            </a:extLst>
          </p:cNvPr>
          <p:cNvSpPr>
            <a:spLocks noGrp="1"/>
          </p:cNvSpPr>
          <p:nvPr>
            <p:ph idx="1"/>
          </p:nvPr>
        </p:nvSpPr>
        <p:spPr>
          <a:xfrm>
            <a:off x="2618437" y="2058064"/>
            <a:ext cx="6955124" cy="4525615"/>
          </a:xfrm>
        </p:spPr>
        <p:txBody>
          <a:bodyPr anchor="t">
            <a:normAutofit lnSpcReduction="10000"/>
          </a:bodyPr>
          <a:lstStyle/>
          <a:p>
            <a:pPr marL="0" marR="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4 </a:t>
            </a:r>
            <a:r>
              <a:rPr lang="en-US" i="1" dirty="0">
                <a:effectLst/>
                <a:latin typeface="Calibri" panose="020F0502020204030204" pitchFamily="34" charset="0"/>
                <a:ea typeface="Calibri" panose="020F0502020204030204" pitchFamily="34" charset="0"/>
                <a:cs typeface="Times New Roman" panose="02020603050405020304" pitchFamily="18" charset="0"/>
              </a:rPr>
              <a:t>But when the fullness of time had come, God sent forth his Son, born of woman, born under the law,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i="1" dirty="0">
                <a:effectLst/>
                <a:latin typeface="Calibri" panose="020F0502020204030204" pitchFamily="34" charset="0"/>
                <a:ea typeface="Calibri" panose="020F0502020204030204" pitchFamily="34" charset="0"/>
                <a:cs typeface="Times New Roman" panose="02020603050405020304" pitchFamily="18" charset="0"/>
              </a:rPr>
              <a:t>to redeem those who were under the law, so that we might receive adoption as sons.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6 </a:t>
            </a:r>
            <a:r>
              <a:rPr lang="en-US" i="1" dirty="0">
                <a:effectLst/>
                <a:latin typeface="Calibri" panose="020F0502020204030204" pitchFamily="34" charset="0"/>
                <a:ea typeface="Calibri" panose="020F0502020204030204" pitchFamily="34" charset="0"/>
                <a:cs typeface="Times New Roman" panose="02020603050405020304" pitchFamily="18" charset="0"/>
              </a:rPr>
              <a:t>And because you are sons, God has sent the Spirit of his Son into our hearts, crying, “Abba! Father!”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7 </a:t>
            </a:r>
            <a:r>
              <a:rPr lang="en-US" i="1" dirty="0">
                <a:effectLst/>
                <a:latin typeface="Calibri" panose="020F0502020204030204" pitchFamily="34" charset="0"/>
                <a:ea typeface="Calibri" panose="020F0502020204030204" pitchFamily="34" charset="0"/>
                <a:cs typeface="Times New Roman" panose="02020603050405020304" pitchFamily="18" charset="0"/>
              </a:rPr>
              <a:t>So you are no longer a slave, but a son, and if a son, then an heir through God. </a:t>
            </a: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n-US" sz="1900" dirty="0">
              <a:solidFill>
                <a:srgbClr val="FFFFFF"/>
              </a:solidFill>
            </a:endParaRPr>
          </a:p>
        </p:txBody>
      </p:sp>
    </p:spTree>
    <p:extLst>
      <p:ext uri="{BB962C8B-B14F-4D97-AF65-F5344CB8AC3E}">
        <p14:creationId xmlns:p14="http://schemas.microsoft.com/office/powerpoint/2010/main" val="6950630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D1EDE-F2F8-4E84-BCA6-5E863B3541FA}"/>
              </a:ext>
            </a:extLst>
          </p:cNvPr>
          <p:cNvSpPr>
            <a:spLocks noGrp="1"/>
          </p:cNvSpPr>
          <p:nvPr>
            <p:ph type="title"/>
          </p:nvPr>
        </p:nvSpPr>
        <p:spPr>
          <a:xfrm>
            <a:off x="841249" y="365760"/>
            <a:ext cx="9912072" cy="1188404"/>
          </a:xfrm>
        </p:spPr>
        <p:txBody>
          <a:bodyPr>
            <a:normAutofit/>
          </a:bodyPr>
          <a:lstStyle/>
          <a:p>
            <a:endParaRPr lang="en-US"/>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3D76560B-5579-47E5-8E05-187D1C7EFCA5}"/>
              </a:ext>
            </a:extLst>
          </p:cNvPr>
          <p:cNvSpPr>
            <a:spLocks noGrp="1"/>
          </p:cNvSpPr>
          <p:nvPr>
            <p:ph idx="1"/>
          </p:nvPr>
        </p:nvSpPr>
        <p:spPr>
          <a:xfrm>
            <a:off x="841248" y="2174358"/>
            <a:ext cx="7731642" cy="4045467"/>
          </a:xfrm>
        </p:spPr>
        <p:txBody>
          <a:bodyPr anchor="t">
            <a:normAutofit/>
          </a:bodyPr>
          <a:lstStyle/>
          <a:p>
            <a:pPr marL="228600" marR="0">
              <a:spcBef>
                <a:spcPts val="0"/>
              </a:spcBef>
              <a:spcAft>
                <a:spcPts val="800"/>
              </a:spcAft>
            </a:pPr>
            <a:r>
              <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Titus 3:5–7 (ESV)</a:t>
            </a:r>
            <a:r>
              <a:rPr lang="en-US" b="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5 </a:t>
            </a:r>
            <a:r>
              <a:rPr lang="en-US"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saved us, not because of works done by us in righteousness, but according to his own mercy, by the washing of regeneration and renewal of the Holy Spirit, </a:t>
            </a:r>
            <a:r>
              <a:rPr lang="en-US" b="1" i="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6 </a:t>
            </a:r>
            <a:r>
              <a:rPr lang="en-US"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whom he poured out on us richly through Jesus Christ our Savior, </a:t>
            </a:r>
            <a:r>
              <a:rPr lang="en-US" b="1" i="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7 </a:t>
            </a:r>
            <a:r>
              <a:rPr lang="en-US"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so that being justified by his grace we might become heirs according to the hope of eternal life. </a:t>
            </a:r>
          </a:p>
          <a:p>
            <a:pPr marL="0" marR="0" indent="0">
              <a:spcBef>
                <a:spcPts val="0"/>
              </a:spcBef>
              <a:spcAft>
                <a:spcPts val="800"/>
              </a:spcAft>
              <a:buNone/>
            </a:pPr>
            <a:endParaRPr lang="en-US" sz="2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chemeClr val="bg1"/>
              </a:solidFill>
            </a:endParaRPr>
          </a:p>
        </p:txBody>
      </p:sp>
    </p:spTree>
    <p:extLst>
      <p:ext uri="{BB962C8B-B14F-4D97-AF65-F5344CB8AC3E}">
        <p14:creationId xmlns:p14="http://schemas.microsoft.com/office/powerpoint/2010/main" val="2136330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AD21898E-86C0-4C8A-A76C-DF33E844C8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5C8F04BD-D093-45D0-B54C-50FDB308B4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43F71392-3EBD-41F1-9BE4-2D6C130073EA}"/>
              </a:ext>
            </a:extLst>
          </p:cNvPr>
          <p:cNvSpPr>
            <a:spLocks noGrp="1"/>
          </p:cNvSpPr>
          <p:nvPr>
            <p:ph type="title"/>
          </p:nvPr>
        </p:nvSpPr>
        <p:spPr>
          <a:xfrm>
            <a:off x="2311147" y="365760"/>
            <a:ext cx="7569706" cy="1288238"/>
          </a:xfrm>
        </p:spPr>
        <p:txBody>
          <a:bodyPr anchor="ctr">
            <a:normAutofit/>
          </a:bodyPr>
          <a:lstStyle/>
          <a:p>
            <a:pPr algn="ctr"/>
            <a:r>
              <a:rPr lang="en-US" sz="3200" b="1" dirty="0"/>
              <a:t>A beloved child of God, precious in His eyes</a:t>
            </a:r>
            <a:r>
              <a:rPr lang="en-US" sz="3200" dirty="0"/>
              <a:t>.</a:t>
            </a:r>
          </a:p>
        </p:txBody>
      </p:sp>
      <p:sp>
        <p:nvSpPr>
          <p:cNvPr id="3" name="Content Placeholder 2">
            <a:extLst>
              <a:ext uri="{FF2B5EF4-FFF2-40B4-BE49-F238E27FC236}">
                <a16:creationId xmlns:a16="http://schemas.microsoft.com/office/drawing/2014/main" xmlns="" id="{63C2041C-7B94-4726-995D-5D705A4558EC}"/>
              </a:ext>
            </a:extLst>
          </p:cNvPr>
          <p:cNvSpPr>
            <a:spLocks noGrp="1"/>
          </p:cNvSpPr>
          <p:nvPr>
            <p:ph idx="1"/>
          </p:nvPr>
        </p:nvSpPr>
        <p:spPr>
          <a:xfrm>
            <a:off x="2165569" y="1956816"/>
            <a:ext cx="7860863" cy="4024884"/>
          </a:xfrm>
        </p:spPr>
        <p:txBody>
          <a:bodyPr anchor="t">
            <a:normAutofit/>
          </a:bodyPr>
          <a:lstStyle/>
          <a:p>
            <a:pPr marL="0" marR="0" indent="228600">
              <a:spcBef>
                <a:spcPts val="0"/>
              </a:spcBef>
              <a:spcAft>
                <a:spcPts val="800"/>
              </a:spcAf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228600">
              <a:spcBef>
                <a:spcPts val="0"/>
              </a:spcBef>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Isaiah 43:4 (ESV)</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latin typeface="Calibri" panose="020F0502020204030204" pitchFamily="34" charset="0"/>
                <a:ea typeface="Calibri" panose="020F0502020204030204" pitchFamily="34" charset="0"/>
                <a:cs typeface="Times New Roman" panose="02020603050405020304" pitchFamily="18" charset="0"/>
              </a:rPr>
              <a:t>4 </a:t>
            </a:r>
            <a:r>
              <a:rPr lang="en-US" sz="3200" i="1" dirty="0">
                <a:latin typeface="Calibri" panose="020F0502020204030204" pitchFamily="34" charset="0"/>
                <a:ea typeface="Calibri" panose="020F0502020204030204" pitchFamily="34" charset="0"/>
                <a:cs typeface="Times New Roman" panose="02020603050405020304" pitchFamily="18" charset="0"/>
              </a:rPr>
              <a:t>Because you are precious in my eyes, and 	honored, and I love you, I give men in return for you, peoples in exchange for your life. </a:t>
            </a:r>
          </a:p>
          <a:p>
            <a:pPr marL="0" marR="0" indent="228600">
              <a:spcBef>
                <a:spcPts val="0"/>
              </a:spcBef>
              <a:spcAft>
                <a:spcPts val="800"/>
              </a:spcAf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p>
        </p:txBody>
      </p:sp>
    </p:spTree>
    <p:extLst>
      <p:ext uri="{BB962C8B-B14F-4D97-AF65-F5344CB8AC3E}">
        <p14:creationId xmlns:p14="http://schemas.microsoft.com/office/powerpoint/2010/main" val="38218614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a:extLst>
              <a:ext uri="{FF2B5EF4-FFF2-40B4-BE49-F238E27FC236}">
                <a16:creationId xmlns:a16="http://schemas.microsoft.com/office/drawing/2014/main" xmlns=""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xmlns=""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Shape 13">
            <a:extLst>
              <a:ext uri="{FF2B5EF4-FFF2-40B4-BE49-F238E27FC236}">
                <a16:creationId xmlns:a16="http://schemas.microsoft.com/office/drawing/2014/main" xmlns=""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xmlns="" id="{B79F8B9D-6FAA-4737-A226-46DDB7A9C35B}"/>
              </a:ext>
            </a:extLst>
          </p:cNvPr>
          <p:cNvSpPr>
            <a:spLocks noGrp="1"/>
          </p:cNvSpPr>
          <p:nvPr>
            <p:ph type="title"/>
          </p:nvPr>
        </p:nvSpPr>
        <p:spPr>
          <a:xfrm>
            <a:off x="934872" y="982272"/>
            <a:ext cx="3388419" cy="4560970"/>
          </a:xfrm>
        </p:spPr>
        <p:txBody>
          <a:bodyPr>
            <a:normAutofit/>
          </a:bodyPr>
          <a:lstStyle/>
          <a:p>
            <a:r>
              <a:rPr lang="en-US" sz="3200" b="1" dirty="0">
                <a:solidFill>
                  <a:srgbClr val="FFFFFF"/>
                </a:solidFill>
              </a:rPr>
              <a:t>Who am I by Nature</a:t>
            </a:r>
          </a:p>
        </p:txBody>
      </p:sp>
      <p:sp>
        <p:nvSpPr>
          <p:cNvPr id="16" name="Rectangle 8">
            <a:extLst>
              <a:ext uri="{FF2B5EF4-FFF2-40B4-BE49-F238E27FC236}">
                <a16:creationId xmlns:a16="http://schemas.microsoft.com/office/drawing/2014/main" xmlns=""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Content Placeholder 2">
            <a:extLst>
              <a:ext uri="{FF2B5EF4-FFF2-40B4-BE49-F238E27FC236}">
                <a16:creationId xmlns:a16="http://schemas.microsoft.com/office/drawing/2014/main" xmlns="" id="{4A6D8001-1897-446A-8A0E-1726332DB64F}"/>
              </a:ext>
            </a:extLst>
          </p:cNvPr>
          <p:cNvSpPr>
            <a:spLocks noGrp="1"/>
          </p:cNvSpPr>
          <p:nvPr>
            <p:ph idx="1"/>
          </p:nvPr>
        </p:nvSpPr>
        <p:spPr>
          <a:xfrm>
            <a:off x="5221862" y="1719618"/>
            <a:ext cx="5948831" cy="4334629"/>
          </a:xfrm>
        </p:spPr>
        <p:txBody>
          <a:bodyPr anchor="ctr">
            <a:normAutofit/>
          </a:bodyPr>
          <a:lstStyle/>
          <a:p>
            <a:pPr marL="0" marR="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1. </a:t>
            </a: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 Bible teaches who we are by nature.  Discuss how the following Scripture passages describe our old identity and the consequences of this nature.</a:t>
            </a:r>
          </a:p>
          <a:p>
            <a:pPr marL="0" marR="0" indent="0">
              <a:spcBef>
                <a:spcPts val="0"/>
              </a:spcBef>
              <a:spcAft>
                <a:spcPts val="800"/>
              </a:spcAft>
              <a:buNone/>
            </a:pP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228600">
              <a:spcBef>
                <a:spcPts val="0"/>
              </a:spcBef>
              <a:spcAft>
                <a:spcPts val="800"/>
              </a:spcAft>
            </a:pPr>
            <a:endParaRPr lang="en-US" sz="24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8079797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3A25D70-4A55-4F72-B9C5-A69CDBF4DB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4957100-6D8B-4161-9F2F-C0A949EC84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11">
            <a:extLst>
              <a:ext uri="{FF2B5EF4-FFF2-40B4-BE49-F238E27FC236}">
                <a16:creationId xmlns:a16="http://schemas.microsoft.com/office/drawing/2014/main" xmlns="" id="{0BD8B065-EE51-4AE2-A94C-86249998FD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751494A-2888-4506-8A44-3F2F3456CAFB}"/>
              </a:ext>
            </a:extLst>
          </p:cNvPr>
          <p:cNvSpPr>
            <a:spLocks noGrp="1"/>
          </p:cNvSpPr>
          <p:nvPr>
            <p:ph type="title"/>
          </p:nvPr>
        </p:nvSpPr>
        <p:spPr>
          <a:xfrm>
            <a:off x="1645920" y="2053883"/>
            <a:ext cx="9017391" cy="4586068"/>
          </a:xfrm>
        </p:spPr>
        <p:txBody>
          <a:bodyPr vert="horz" lIns="91440" tIns="45720" rIns="91440" bIns="45720" rtlCol="0" anchor="b">
            <a:normAutofit fontScale="90000"/>
          </a:bodyPr>
          <a:lstStyle/>
          <a:p>
            <a:pPr marL="0" marR="0">
              <a:lnSpc>
                <a:spcPct val="107000"/>
              </a:lnSpc>
              <a:spcBef>
                <a:spcPts val="0"/>
              </a:spcBef>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Times New Roman" panose="02020603050405020304" pitchFamily="18" charset="0"/>
              </a:rPr>
              <a:t/>
            </a:r>
            <a:br>
              <a:rPr lang="en-US" sz="3600" b="1"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Times New Roman" panose="02020603050405020304" pitchFamily="18" charset="0"/>
              </a:rPr>
              <a:t/>
            </a:r>
            <a:br>
              <a:rPr lang="en-US" sz="3600" b="1"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Calibri" panose="020F0502020204030204" pitchFamily="34" charset="0"/>
                <a:ea typeface="Calibri" panose="020F0502020204030204" pitchFamily="34" charset="0"/>
                <a:cs typeface="Times New Roman" panose="02020603050405020304" pitchFamily="18" charset="0"/>
              </a:rPr>
              <a:t>John 1:12–13 (ESV) </a:t>
            </a: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i="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600" i="1" dirty="0">
                <a:effectLst/>
                <a:latin typeface="Calibri" panose="020F0502020204030204" pitchFamily="34" charset="0"/>
                <a:ea typeface="Calibri" panose="020F0502020204030204" pitchFamily="34" charset="0"/>
                <a:cs typeface="Times New Roman" panose="02020603050405020304" pitchFamily="18" charset="0"/>
              </a:rPr>
              <a:t>But to all who did receive him, who believed in his name, he gave the right to become children of God, </a:t>
            </a:r>
            <a:r>
              <a:rPr lang="en-US" sz="3600" b="1" i="1" baseline="30000" dirty="0">
                <a:effectLst/>
                <a:latin typeface="Calibri" panose="020F0502020204030204" pitchFamily="34" charset="0"/>
                <a:ea typeface="Calibri" panose="020F0502020204030204" pitchFamily="34" charset="0"/>
                <a:cs typeface="Times New Roman" panose="02020603050405020304" pitchFamily="18" charset="0"/>
              </a:rPr>
              <a:t>13 </a:t>
            </a:r>
            <a:r>
              <a:rPr lang="en-US" sz="3600" i="1" dirty="0">
                <a:effectLst/>
                <a:latin typeface="Calibri" panose="020F0502020204030204" pitchFamily="34" charset="0"/>
                <a:ea typeface="Calibri" panose="020F0502020204030204" pitchFamily="34" charset="0"/>
                <a:cs typeface="Times New Roman" panose="02020603050405020304" pitchFamily="18" charset="0"/>
              </a:rPr>
              <a:t>who were born, not of blood nor of the will of the flesh nor of the will of man, but of God. </a:t>
            </a:r>
            <a:r>
              <a:rPr lang="en-US" sz="4800" i="1" dirty="0">
                <a:effectLst/>
                <a:latin typeface="Calibri" panose="020F0502020204030204" pitchFamily="34" charset="0"/>
                <a:ea typeface="Calibri" panose="020F0502020204030204" pitchFamily="34" charset="0"/>
                <a:cs typeface="Times New Roman" panose="02020603050405020304" pitchFamily="18" charset="0"/>
              </a:rPr>
              <a:t/>
            </a:r>
            <a:br>
              <a:rPr lang="en-US" sz="4800" i="1" dirty="0">
                <a:effectLst/>
                <a:latin typeface="Calibri" panose="020F0502020204030204" pitchFamily="34" charset="0"/>
                <a:ea typeface="Calibri" panose="020F0502020204030204" pitchFamily="34" charset="0"/>
                <a:cs typeface="Times New Roman" panose="02020603050405020304" pitchFamily="18" charset="0"/>
              </a:rPr>
            </a:br>
            <a:r>
              <a:rPr lang="en-US" sz="5400" dirty="0">
                <a:effectLst/>
                <a:latin typeface="Calibri" panose="020F0502020204030204" pitchFamily="34" charset="0"/>
                <a:ea typeface="Calibri" panose="020F0502020204030204" pitchFamily="34" charset="0"/>
                <a:cs typeface="Times New Roman" panose="02020603050405020304" pitchFamily="18" charset="0"/>
              </a:rPr>
              <a:t> </a:t>
            </a:r>
            <a:r>
              <a:rPr lang="en-US" sz="4800" dirty="0">
                <a:effectLst/>
                <a:latin typeface="Calibri" panose="020F0502020204030204" pitchFamily="34" charset="0"/>
                <a:ea typeface="Calibri" panose="020F0502020204030204" pitchFamily="34" charset="0"/>
                <a:cs typeface="Times New Roman" panose="02020603050405020304" pitchFamily="18" charset="0"/>
              </a:rPr>
              <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sz="5200" kern="1200" dirty="0">
              <a:solidFill>
                <a:schemeClr val="tx2"/>
              </a:solidFill>
              <a:latin typeface="+mj-lt"/>
              <a:ea typeface="+mj-ea"/>
              <a:cs typeface="+mj-cs"/>
            </a:endParaRPr>
          </a:p>
        </p:txBody>
      </p:sp>
      <p:grpSp>
        <p:nvGrpSpPr>
          <p:cNvPr id="14" name="Group 13">
            <a:extLst>
              <a:ext uri="{FF2B5EF4-FFF2-40B4-BE49-F238E27FC236}">
                <a16:creationId xmlns:a16="http://schemas.microsoft.com/office/drawing/2014/main" xmlns="" id="{18999293-B054-4B57-A26F-D04C2BB113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xmlns="" id="{5E505D8A-F41A-450D-A648-E77DF6B8D8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xmlns="" id="{E2BD6DCE-6A81-4F34-9958-67B578EA16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xmlns="" id="{5C462BE8-CD72-48CF-8A7B-C716D2B99E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xmlns="" id="{1C2CDB70-40F1-4D00-8F17-A532E732E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xmlns="" id="{761945C4-D997-42F3-B59A-984CF006671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xmlns="" id="{4651FE4A-9487-43BE-A388-134535743B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xmlns="" id="{F44B0EF3-9992-4B95-8A43-6206B3FC3F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xmlns="" id="{041B1C1F-C2FE-4C47-9D74-ADB9B53F4B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4" name="Freeform: Shape 23">
              <a:extLst>
                <a:ext uri="{FF2B5EF4-FFF2-40B4-BE49-F238E27FC236}">
                  <a16:creationId xmlns:a16="http://schemas.microsoft.com/office/drawing/2014/main" xmlns="" id="{1048177B-A49E-4E24-9007-07A0EDD6A2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83487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7264F718-7FAC-4056-9FA9-A603EC682F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AAD98D1C-F2EB-49D5-899B-086F7E26FC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59849" y="-479"/>
            <a:ext cx="9132151" cy="6858478"/>
          </a:xfrm>
          <a:custGeom>
            <a:avLst/>
            <a:gdLst>
              <a:gd name="connsiteX0" fmla="*/ 5955776 w 9132151"/>
              <a:gd name="connsiteY0" fmla="*/ 0 h 6858478"/>
              <a:gd name="connsiteX1" fmla="*/ 5950199 w 9132151"/>
              <a:gd name="connsiteY1" fmla="*/ 0 h 6858478"/>
              <a:gd name="connsiteX2" fmla="*/ 4883971 w 9132151"/>
              <a:gd name="connsiteY2" fmla="*/ 0 h 6858478"/>
              <a:gd name="connsiteX3" fmla="*/ 0 w 9132151"/>
              <a:gd name="connsiteY3" fmla="*/ 0 h 6858478"/>
              <a:gd name="connsiteX4" fmla="*/ 0 w 9132151"/>
              <a:gd name="connsiteY4" fmla="*/ 6857916 h 6858478"/>
              <a:gd name="connsiteX5" fmla="*/ 1707856 w 9132151"/>
              <a:gd name="connsiteY5" fmla="*/ 6857916 h 6858478"/>
              <a:gd name="connsiteX6" fmla="*/ 1707596 w 9132151"/>
              <a:gd name="connsiteY6" fmla="*/ 6858478 h 6858478"/>
              <a:gd name="connsiteX7" fmla="*/ 9132151 w 9132151"/>
              <a:gd name="connsiteY7" fmla="*/ 6858478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32151" h="6858478">
                <a:moveTo>
                  <a:pt x="5955776" y="0"/>
                </a:moveTo>
                <a:lnTo>
                  <a:pt x="5950199" y="0"/>
                </a:lnTo>
                <a:lnTo>
                  <a:pt x="4883971" y="0"/>
                </a:lnTo>
                <a:lnTo>
                  <a:pt x="0" y="0"/>
                </a:lnTo>
                <a:lnTo>
                  <a:pt x="0" y="6857916"/>
                </a:lnTo>
                <a:lnTo>
                  <a:pt x="1707856" y="6857916"/>
                </a:lnTo>
                <a:lnTo>
                  <a:pt x="1707596" y="6858478"/>
                </a:lnTo>
                <a:lnTo>
                  <a:pt x="9132151" y="6858478"/>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xmlns="" id="{7B4CA2D6-8008-4CEE-8D65-E6BE5477FC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469312" y="-3325"/>
            <a:ext cx="8722688" cy="6861324"/>
          </a:xfrm>
          <a:custGeom>
            <a:avLst/>
            <a:gdLst>
              <a:gd name="connsiteX0" fmla="*/ 5560897 w 8722688"/>
              <a:gd name="connsiteY0" fmla="*/ 0 h 6861324"/>
              <a:gd name="connsiteX1" fmla="*/ 5555346 w 8722688"/>
              <a:gd name="connsiteY1" fmla="*/ 0 h 6861324"/>
              <a:gd name="connsiteX2" fmla="*/ 4494013 w 8722688"/>
              <a:gd name="connsiteY2" fmla="*/ 0 h 6861324"/>
              <a:gd name="connsiteX3" fmla="*/ 681726 w 8722688"/>
              <a:gd name="connsiteY3" fmla="*/ 0 h 6861324"/>
              <a:gd name="connsiteX4" fmla="*/ 681726 w 8722688"/>
              <a:gd name="connsiteY4" fmla="*/ 479 h 6861324"/>
              <a:gd name="connsiteX5" fmla="*/ 0 w 8722688"/>
              <a:gd name="connsiteY5" fmla="*/ 479 h 6861324"/>
              <a:gd name="connsiteX6" fmla="*/ 0 w 8722688"/>
              <a:gd name="connsiteY6" fmla="*/ 6861324 h 6861324"/>
              <a:gd name="connsiteX7" fmla="*/ 2429574 w 8722688"/>
              <a:gd name="connsiteY7" fmla="*/ 6861324 h 6861324"/>
              <a:gd name="connsiteX8" fmla="*/ 2429574 w 8722688"/>
              <a:gd name="connsiteY8" fmla="*/ 6861323 h 6861324"/>
              <a:gd name="connsiteX9" fmla="*/ 8368134 w 8722688"/>
              <a:gd name="connsiteY9" fmla="*/ 6861323 h 6861324"/>
              <a:gd name="connsiteX10" fmla="*/ 8366822 w 8722688"/>
              <a:gd name="connsiteY10" fmla="*/ 6858478 h 6861324"/>
              <a:gd name="connsiteX11" fmla="*/ 8722688 w 8722688"/>
              <a:gd name="connsiteY11" fmla="*/ 6858478 h 6861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22688" h="6861324">
                <a:moveTo>
                  <a:pt x="5560897" y="0"/>
                </a:moveTo>
                <a:lnTo>
                  <a:pt x="5555346" y="0"/>
                </a:lnTo>
                <a:lnTo>
                  <a:pt x="4494013" y="0"/>
                </a:lnTo>
                <a:lnTo>
                  <a:pt x="681726" y="0"/>
                </a:lnTo>
                <a:lnTo>
                  <a:pt x="681726" y="479"/>
                </a:lnTo>
                <a:lnTo>
                  <a:pt x="0" y="479"/>
                </a:lnTo>
                <a:lnTo>
                  <a:pt x="0" y="6861324"/>
                </a:lnTo>
                <a:lnTo>
                  <a:pt x="2429574" y="6861324"/>
                </a:lnTo>
                <a:lnTo>
                  <a:pt x="2429574" y="6861323"/>
                </a:lnTo>
                <a:lnTo>
                  <a:pt x="8368134" y="6861323"/>
                </a:lnTo>
                <a:lnTo>
                  <a:pt x="8366822" y="6858478"/>
                </a:lnTo>
                <a:lnTo>
                  <a:pt x="8722688" y="6858478"/>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74B8EA0-C806-4853-9FB3-5C1C14E408E0}"/>
              </a:ext>
            </a:extLst>
          </p:cNvPr>
          <p:cNvSpPr>
            <a:spLocks noGrp="1"/>
          </p:cNvSpPr>
          <p:nvPr>
            <p:ph type="title"/>
          </p:nvPr>
        </p:nvSpPr>
        <p:spPr>
          <a:xfrm>
            <a:off x="841248" y="704850"/>
            <a:ext cx="3751697" cy="2978150"/>
          </a:xfrm>
        </p:spPr>
        <p:txBody>
          <a:bodyPr anchor="b">
            <a:normAutofit/>
          </a:bodyPr>
          <a:lstStyle/>
          <a:p>
            <a:endParaRPr lang="en-US">
              <a:solidFill>
                <a:schemeClr val="bg1"/>
              </a:solidFill>
            </a:endParaRPr>
          </a:p>
        </p:txBody>
      </p:sp>
      <p:sp>
        <p:nvSpPr>
          <p:cNvPr id="3" name="Content Placeholder 2">
            <a:extLst>
              <a:ext uri="{FF2B5EF4-FFF2-40B4-BE49-F238E27FC236}">
                <a16:creationId xmlns:a16="http://schemas.microsoft.com/office/drawing/2014/main" xmlns="" id="{E852476B-3A4E-475E-9D96-6E694298FDB1}"/>
              </a:ext>
            </a:extLst>
          </p:cNvPr>
          <p:cNvSpPr>
            <a:spLocks noGrp="1"/>
          </p:cNvSpPr>
          <p:nvPr>
            <p:ph idx="1"/>
          </p:nvPr>
        </p:nvSpPr>
        <p:spPr>
          <a:xfrm>
            <a:off x="6121400" y="939800"/>
            <a:ext cx="5232400" cy="4845050"/>
          </a:xfrm>
        </p:spPr>
        <p:txBody>
          <a:bodyPr anchor="ct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1 John 3:1 (ESV)</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i="1" dirty="0">
                <a:effectLst/>
                <a:latin typeface="Calibri" panose="020F0502020204030204" pitchFamily="34" charset="0"/>
                <a:ea typeface="Calibri" panose="020F0502020204030204" pitchFamily="34" charset="0"/>
                <a:cs typeface="Times New Roman" panose="02020603050405020304" pitchFamily="18" charset="0"/>
              </a:rPr>
              <a:t>See what kind of love the Father has given to us, that we should be called children of God; and so we are. The reason why the world does not know us is that it did not know him</a:t>
            </a:r>
            <a:r>
              <a:rPr lang="en-US" sz="2100" i="1"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100" dirty="0"/>
          </a:p>
        </p:txBody>
      </p:sp>
    </p:spTree>
    <p:extLst>
      <p:ext uri="{BB962C8B-B14F-4D97-AF65-F5344CB8AC3E}">
        <p14:creationId xmlns:p14="http://schemas.microsoft.com/office/powerpoint/2010/main" val="7787429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CB5DFCDA-694D-4637-8E9B-0385751943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E4DB276E-BFF1-43F5-AB90-7ABA4B9A91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D9AB1433-428A-4112-BCCD-5D4F94A3BD5E}"/>
              </a:ext>
            </a:extLst>
          </p:cNvPr>
          <p:cNvSpPr>
            <a:spLocks noGrp="1"/>
          </p:cNvSpPr>
          <p:nvPr>
            <p:ph type="title"/>
          </p:nvPr>
        </p:nvSpPr>
        <p:spPr>
          <a:xfrm>
            <a:off x="947161" y="350026"/>
            <a:ext cx="7757694" cy="1288238"/>
          </a:xfrm>
        </p:spPr>
        <p:txBody>
          <a:bodyPr anchor="b">
            <a:normAutofit/>
          </a:bodyPr>
          <a:lstStyle/>
          <a:p>
            <a:r>
              <a:rPr lang="en-US" sz="3200" b="1" dirty="0"/>
              <a:t>Cleansed and ransomed by the precious blood of Christ.</a:t>
            </a:r>
          </a:p>
        </p:txBody>
      </p:sp>
      <p:sp>
        <p:nvSpPr>
          <p:cNvPr id="3" name="Content Placeholder 2">
            <a:extLst>
              <a:ext uri="{FF2B5EF4-FFF2-40B4-BE49-F238E27FC236}">
                <a16:creationId xmlns:a16="http://schemas.microsoft.com/office/drawing/2014/main" xmlns="" id="{BEBD4B16-D4ED-487A-8437-FF611085084F}"/>
              </a:ext>
            </a:extLst>
          </p:cNvPr>
          <p:cNvSpPr>
            <a:spLocks noGrp="1"/>
          </p:cNvSpPr>
          <p:nvPr>
            <p:ph idx="1"/>
          </p:nvPr>
        </p:nvSpPr>
        <p:spPr>
          <a:xfrm>
            <a:off x="838198" y="1956390"/>
            <a:ext cx="7322290" cy="3907465"/>
          </a:xfrm>
        </p:spPr>
        <p:txBody>
          <a:bodyPr anchor="t">
            <a:normAutofit/>
          </a:bodyPr>
          <a:lstStyle/>
          <a:p>
            <a:pPr marL="0" marR="0" indent="22860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1 John 1:7 (ESV)</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baseline="30000" dirty="0">
                <a:effectLst/>
                <a:latin typeface="Calibri" panose="020F0502020204030204" pitchFamily="34" charset="0"/>
                <a:ea typeface="Calibri" panose="020F0502020204030204" pitchFamily="34" charset="0"/>
                <a:cs typeface="Times New Roman" panose="02020603050405020304" pitchFamily="18" charset="0"/>
              </a:rPr>
              <a:t>7</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i="1" dirty="0">
                <a:effectLst/>
                <a:latin typeface="Calibri" panose="020F0502020204030204" pitchFamily="34" charset="0"/>
                <a:ea typeface="Calibri" panose="020F0502020204030204" pitchFamily="34" charset="0"/>
                <a:cs typeface="Times New Roman" panose="02020603050405020304" pitchFamily="18" charset="0"/>
              </a:rPr>
              <a:t>But if we walk in the light, as he is in the light, we have fellowship with one another, and the blood of Jesus his Son cleanses us from all sin. </a:t>
            </a:r>
          </a:p>
          <a:p>
            <a:pPr marL="228600" marR="0">
              <a:spcBef>
                <a:spcPts val="0"/>
              </a:spcBef>
              <a:spcAft>
                <a:spcPts val="800"/>
              </a:spcAft>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34458074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xmlns="" id="{CB5DFCDA-694D-4637-8E9B-0385751943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E4DB276E-BFF1-43F5-AB90-7ABA4B9A91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D9AB1433-428A-4112-BCCD-5D4F94A3BD5E}"/>
              </a:ext>
            </a:extLst>
          </p:cNvPr>
          <p:cNvSpPr>
            <a:spLocks noGrp="1"/>
          </p:cNvSpPr>
          <p:nvPr>
            <p:ph type="title"/>
          </p:nvPr>
        </p:nvSpPr>
        <p:spPr>
          <a:xfrm>
            <a:off x="947161" y="350026"/>
            <a:ext cx="7757694" cy="1288238"/>
          </a:xfrm>
        </p:spPr>
        <p:txBody>
          <a:bodyPr anchor="b">
            <a:normAutofit/>
          </a:bodyPr>
          <a:lstStyle/>
          <a:p>
            <a:r>
              <a:rPr lang="en-US" sz="3200" b="1" dirty="0"/>
              <a:t>Cleansed and ransomed by the precious blood of Christ.</a:t>
            </a:r>
          </a:p>
        </p:txBody>
      </p:sp>
      <p:sp>
        <p:nvSpPr>
          <p:cNvPr id="3" name="Content Placeholder 2">
            <a:extLst>
              <a:ext uri="{FF2B5EF4-FFF2-40B4-BE49-F238E27FC236}">
                <a16:creationId xmlns:a16="http://schemas.microsoft.com/office/drawing/2014/main" xmlns="" id="{BEBD4B16-D4ED-487A-8437-FF611085084F}"/>
              </a:ext>
            </a:extLst>
          </p:cNvPr>
          <p:cNvSpPr>
            <a:spLocks noGrp="1"/>
          </p:cNvSpPr>
          <p:nvPr>
            <p:ph idx="1"/>
          </p:nvPr>
        </p:nvSpPr>
        <p:spPr>
          <a:xfrm>
            <a:off x="838198" y="1956390"/>
            <a:ext cx="7322290" cy="3907465"/>
          </a:xfrm>
        </p:spPr>
        <p:txBody>
          <a:bodyPr anchor="t">
            <a:normAutofit/>
          </a:bodyPr>
          <a:lstStyle/>
          <a:p>
            <a:pPr marL="228600" marR="0">
              <a:spcBef>
                <a:spcPts val="0"/>
              </a:spcBef>
              <a:spcAft>
                <a:spcPts val="800"/>
              </a:spcAft>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1 Peter 1:18–19 (ESV)</a:t>
            </a:r>
            <a:r>
              <a:rPr lang="en-US" i="1" dirty="0">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18 </a:t>
            </a:r>
            <a:r>
              <a:rPr lang="en-US" i="1" dirty="0">
                <a:effectLst/>
                <a:latin typeface="Calibri" panose="020F0502020204030204" pitchFamily="34" charset="0"/>
                <a:ea typeface="Calibri" panose="020F0502020204030204" pitchFamily="34" charset="0"/>
                <a:cs typeface="Times New Roman" panose="02020603050405020304" pitchFamily="18" charset="0"/>
              </a:rPr>
              <a:t>knowing that you were ransomed 	from the futile ways inherited from your forefathers, 	not with perishable things such as silver or gold,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19 </a:t>
            </a:r>
            <a:r>
              <a:rPr lang="en-US" i="1" dirty="0">
                <a:effectLst/>
                <a:latin typeface="Calibri" panose="020F0502020204030204" pitchFamily="34" charset="0"/>
                <a:ea typeface="Calibri" panose="020F0502020204030204" pitchFamily="34" charset="0"/>
                <a:cs typeface="Times New Roman" panose="02020603050405020304" pitchFamily="18" charset="0"/>
              </a:rPr>
              <a:t>but with the precious blood of Christ, like that of a lamb without blemish or spot. </a:t>
            </a:r>
          </a:p>
          <a:p>
            <a:endParaRPr lang="en-US" sz="2200" dirty="0"/>
          </a:p>
        </p:txBody>
      </p:sp>
    </p:spTree>
    <p:extLst>
      <p:ext uri="{BB962C8B-B14F-4D97-AF65-F5344CB8AC3E}">
        <p14:creationId xmlns:p14="http://schemas.microsoft.com/office/powerpoint/2010/main" val="319588281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 name="Freeform: Shape 7">
            <a:extLst>
              <a:ext uri="{FF2B5EF4-FFF2-40B4-BE49-F238E27FC236}">
                <a16:creationId xmlns:a16="http://schemas.microsoft.com/office/drawing/2014/main" xmlns="" id="{AD21898E-86C0-4C8A-A76C-DF33E844C8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xmlns="" id="{5C8F04BD-D093-45D0-B54C-50FDB308B4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20A55850-441C-49C1-85BD-16EBB66B09E9}"/>
              </a:ext>
            </a:extLst>
          </p:cNvPr>
          <p:cNvSpPr>
            <a:spLocks noGrp="1"/>
          </p:cNvSpPr>
          <p:nvPr>
            <p:ph type="title"/>
          </p:nvPr>
        </p:nvSpPr>
        <p:spPr>
          <a:xfrm>
            <a:off x="2311147" y="365760"/>
            <a:ext cx="7569706" cy="1288238"/>
          </a:xfrm>
        </p:spPr>
        <p:txBody>
          <a:bodyPr anchor="ctr">
            <a:normAutofit/>
          </a:bodyPr>
          <a:lstStyle/>
          <a:p>
            <a:pPr algn="ctr"/>
            <a:r>
              <a:rPr lang="en-US" sz="3200" b="1" dirty="0"/>
              <a:t>No longer separated from God. I have brought near by His blood.</a:t>
            </a:r>
          </a:p>
        </p:txBody>
      </p:sp>
      <p:sp>
        <p:nvSpPr>
          <p:cNvPr id="3" name="Content Placeholder 2">
            <a:extLst>
              <a:ext uri="{FF2B5EF4-FFF2-40B4-BE49-F238E27FC236}">
                <a16:creationId xmlns:a16="http://schemas.microsoft.com/office/drawing/2014/main" xmlns="" id="{0229B5C3-5F78-4AAB-B032-00BFF8AF4B58}"/>
              </a:ext>
            </a:extLst>
          </p:cNvPr>
          <p:cNvSpPr>
            <a:spLocks noGrp="1"/>
          </p:cNvSpPr>
          <p:nvPr>
            <p:ph idx="1"/>
          </p:nvPr>
        </p:nvSpPr>
        <p:spPr>
          <a:xfrm>
            <a:off x="2165569" y="1956816"/>
            <a:ext cx="7860863" cy="4024884"/>
          </a:xfrm>
        </p:spPr>
        <p:txBody>
          <a:bodyPr anchor="t">
            <a:normAutofit/>
          </a:bodyPr>
          <a:lstStyle/>
          <a:p>
            <a:pPr marL="228600" marR="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Ephesians 2:12–13 (ESV</a:t>
            </a:r>
            <a:r>
              <a:rPr lang="en-US" b="1" i="1" dirty="0">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i="1" dirty="0">
                <a:effectLst/>
                <a:latin typeface="Calibri" panose="020F0502020204030204" pitchFamily="34" charset="0"/>
                <a:ea typeface="Calibri" panose="020F0502020204030204" pitchFamily="34" charset="0"/>
                <a:cs typeface="Times New Roman" panose="02020603050405020304" pitchFamily="18" charset="0"/>
              </a:rPr>
              <a:t>remember that you were at that time separated from Christ, alienated from the commonwealth of Israel and strangers to the 	covenants of promise, having no hope and without God in the world.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13 </a:t>
            </a:r>
            <a:r>
              <a:rPr lang="en-US" i="1" dirty="0">
                <a:effectLst/>
                <a:latin typeface="Calibri" panose="020F0502020204030204" pitchFamily="34" charset="0"/>
                <a:ea typeface="Calibri" panose="020F0502020204030204" pitchFamily="34" charset="0"/>
                <a:cs typeface="Times New Roman" panose="02020603050405020304" pitchFamily="18" charset="0"/>
              </a:rPr>
              <a:t>But now in Christ Jesus you who once were far off have been brought near by the blood of Christ. </a:t>
            </a:r>
          </a:p>
          <a:p>
            <a:endParaRPr lang="en-US" sz="2400" dirty="0"/>
          </a:p>
        </p:txBody>
      </p:sp>
    </p:spTree>
    <p:extLst>
      <p:ext uri="{BB962C8B-B14F-4D97-AF65-F5344CB8AC3E}">
        <p14:creationId xmlns:p14="http://schemas.microsoft.com/office/powerpoint/2010/main" val="28827892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884E9F21-C0AC-4CB2-B1ED-BEAAC2D1FCF8}"/>
              </a:ext>
            </a:extLst>
          </p:cNvPr>
          <p:cNvSpPr>
            <a:spLocks noGrp="1"/>
          </p:cNvSpPr>
          <p:nvPr>
            <p:ph type="title"/>
          </p:nvPr>
        </p:nvSpPr>
        <p:spPr>
          <a:xfrm>
            <a:off x="958506" y="800392"/>
            <a:ext cx="10264697" cy="1212102"/>
          </a:xfrm>
        </p:spPr>
        <p:txBody>
          <a:bodyPr>
            <a:normAutofit/>
          </a:bodyPr>
          <a:lstStyle/>
          <a:p>
            <a:endParaRPr lang="en-US" sz="4000">
              <a:solidFill>
                <a:srgbClr val="FFFFFF"/>
              </a:solidFill>
            </a:endParaRPr>
          </a:p>
        </p:txBody>
      </p:sp>
      <p:sp>
        <p:nvSpPr>
          <p:cNvPr id="3" name="Content Placeholder 2">
            <a:extLst>
              <a:ext uri="{FF2B5EF4-FFF2-40B4-BE49-F238E27FC236}">
                <a16:creationId xmlns:a16="http://schemas.microsoft.com/office/drawing/2014/main" xmlns="" id="{609FD1F6-C972-4B36-A2EA-B709912E9787}"/>
              </a:ext>
            </a:extLst>
          </p:cNvPr>
          <p:cNvSpPr>
            <a:spLocks noGrp="1"/>
          </p:cNvSpPr>
          <p:nvPr>
            <p:ph idx="1"/>
          </p:nvPr>
        </p:nvSpPr>
        <p:spPr>
          <a:xfrm>
            <a:off x="1367624" y="2490436"/>
            <a:ext cx="9708995" cy="4367564"/>
          </a:xfrm>
        </p:spPr>
        <p:txBody>
          <a:bodyPr anchor="ctr">
            <a:normAutofit/>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Romans 8:35–39 (ESV)</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35 </a:t>
            </a:r>
            <a:r>
              <a:rPr lang="en-US" i="1" dirty="0">
                <a:effectLst/>
                <a:latin typeface="Calibri" panose="020F0502020204030204" pitchFamily="34" charset="0"/>
                <a:ea typeface="Calibri" panose="020F0502020204030204" pitchFamily="34" charset="0"/>
                <a:cs typeface="Times New Roman" panose="02020603050405020304" pitchFamily="18" charset="0"/>
              </a:rPr>
              <a:t>Who shall separate us from the love of Christ? Shall tribulation, or distress, or persecution, or famine, or nakedness, or danger, or sword?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36 </a:t>
            </a:r>
            <a:r>
              <a:rPr lang="en-US" i="1" dirty="0">
                <a:effectLst/>
                <a:latin typeface="Calibri" panose="020F0502020204030204" pitchFamily="34" charset="0"/>
                <a:ea typeface="Calibri" panose="020F0502020204030204" pitchFamily="34" charset="0"/>
                <a:cs typeface="Times New Roman" panose="02020603050405020304" pitchFamily="18" charset="0"/>
              </a:rPr>
              <a:t>As it is written, “For your sake we are being killed all the day long;we are regarded as sheep to be slaughtered.”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37 </a:t>
            </a:r>
            <a:r>
              <a:rPr lang="en-US" i="1" dirty="0">
                <a:effectLst/>
                <a:latin typeface="Calibri" panose="020F0502020204030204" pitchFamily="34" charset="0"/>
                <a:ea typeface="Calibri" panose="020F0502020204030204" pitchFamily="34" charset="0"/>
                <a:cs typeface="Times New Roman" panose="02020603050405020304" pitchFamily="18" charset="0"/>
              </a:rPr>
              <a:t>No, in all these things we are more than conquerors through him 	who loved us.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38 </a:t>
            </a:r>
            <a:r>
              <a:rPr lang="en-US" i="1" dirty="0">
                <a:effectLst/>
                <a:latin typeface="Calibri" panose="020F0502020204030204" pitchFamily="34" charset="0"/>
                <a:ea typeface="Calibri" panose="020F0502020204030204" pitchFamily="34" charset="0"/>
                <a:cs typeface="Times New Roman" panose="02020603050405020304" pitchFamily="18" charset="0"/>
              </a:rPr>
              <a:t>For I am sure that neither death nor life, nor angels nor rulers, nor things present nor things to come, nor powers,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39 </a:t>
            </a:r>
            <a:r>
              <a:rPr lang="en-US" i="1" dirty="0">
                <a:effectLst/>
                <a:latin typeface="Calibri" panose="020F0502020204030204" pitchFamily="34" charset="0"/>
                <a:ea typeface="Calibri" panose="020F0502020204030204" pitchFamily="34" charset="0"/>
                <a:cs typeface="Times New Roman" panose="02020603050405020304" pitchFamily="18" charset="0"/>
              </a:rPr>
              <a:t>nor height nor depth, nor anything else in all creation, will be able to separate us from the love of God in Christ Jesus our Lord</a:t>
            </a:r>
            <a:endParaRPr lang="en-US" i="1" dirty="0"/>
          </a:p>
        </p:txBody>
      </p:sp>
    </p:spTree>
    <p:extLst>
      <p:ext uri="{BB962C8B-B14F-4D97-AF65-F5344CB8AC3E}">
        <p14:creationId xmlns:p14="http://schemas.microsoft.com/office/powerpoint/2010/main" val="11474487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D78377-7DC9-4142-96DF-00500F6F3C6A}"/>
              </a:ext>
            </a:extLst>
          </p:cNvPr>
          <p:cNvSpPr>
            <a:spLocks noGrp="1"/>
          </p:cNvSpPr>
          <p:nvPr>
            <p:ph type="title"/>
          </p:nvPr>
        </p:nvSpPr>
        <p:spPr>
          <a:xfrm>
            <a:off x="1653363" y="365760"/>
            <a:ext cx="9367203" cy="1188720"/>
          </a:xfrm>
        </p:spPr>
        <p:txBody>
          <a:bodyPr>
            <a:normAutofit/>
          </a:bodyPr>
          <a:lstStyle/>
          <a:p>
            <a:endParaRPr lang="en-US"/>
          </a:p>
        </p:txBody>
      </p:sp>
      <p:sp>
        <p:nvSpPr>
          <p:cNvPr id="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D2F7B3ED-E2DD-4D62-90F7-D551F1ECF89B}"/>
              </a:ext>
            </a:extLst>
          </p:cNvPr>
          <p:cNvSpPr>
            <a:spLocks noGrp="1"/>
          </p:cNvSpPr>
          <p:nvPr>
            <p:ph idx="1"/>
          </p:nvPr>
        </p:nvSpPr>
        <p:spPr>
          <a:xfrm>
            <a:off x="1653363" y="2176272"/>
            <a:ext cx="9367204" cy="4041648"/>
          </a:xfrm>
        </p:spPr>
        <p:txBody>
          <a:bodyPr anchor="t">
            <a:normAutofit/>
          </a:bodyPr>
          <a:lstStyle/>
          <a:p>
            <a:pPr marL="0" marR="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3200" dirty="0">
                <a:effectLst/>
                <a:latin typeface="Calibri" panose="020F0502020204030204" pitchFamily="34" charset="0"/>
                <a:ea typeface="Calibri" panose="020F0502020204030204" pitchFamily="34" charset="0"/>
                <a:cs typeface="Times New Roman" panose="02020603050405020304" pitchFamily="18" charset="0"/>
              </a:rPr>
              <a:t>Reflecting on these verses, how can I understand 	my worth as an individual?</a:t>
            </a:r>
          </a:p>
          <a:p>
            <a:pPr marL="0" marR="0" indent="0">
              <a:spcBef>
                <a:spcPts val="0"/>
              </a:spcBef>
              <a:spcAft>
                <a:spcPts val="80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4.	What difference does that make when we suffer 	from 	the effects of a serious conflict?</a:t>
            </a:r>
          </a:p>
        </p:txBody>
      </p:sp>
    </p:spTree>
    <p:extLst>
      <p:ext uri="{BB962C8B-B14F-4D97-AF65-F5344CB8AC3E}">
        <p14:creationId xmlns:p14="http://schemas.microsoft.com/office/powerpoint/2010/main" val="29421687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D78377-7DC9-4142-96DF-00500F6F3C6A}"/>
              </a:ext>
            </a:extLst>
          </p:cNvPr>
          <p:cNvSpPr>
            <a:spLocks noGrp="1"/>
          </p:cNvSpPr>
          <p:nvPr>
            <p:ph type="title"/>
          </p:nvPr>
        </p:nvSpPr>
        <p:spPr>
          <a:xfrm>
            <a:off x="1653363" y="365760"/>
            <a:ext cx="9367203" cy="1188720"/>
          </a:xfrm>
        </p:spPr>
        <p:txBody>
          <a:bodyPr>
            <a:normAutofit/>
          </a:bodyPr>
          <a:lstStyle/>
          <a:p>
            <a:endParaRPr lang="en-US"/>
          </a:p>
        </p:txBody>
      </p:sp>
      <p:sp>
        <p:nvSpPr>
          <p:cNvPr id="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D2F7B3ED-E2DD-4D62-90F7-D551F1ECF89B}"/>
              </a:ext>
            </a:extLst>
          </p:cNvPr>
          <p:cNvSpPr>
            <a:spLocks noGrp="1"/>
          </p:cNvSpPr>
          <p:nvPr>
            <p:ph idx="1"/>
          </p:nvPr>
        </p:nvSpPr>
        <p:spPr>
          <a:xfrm>
            <a:off x="1653363" y="2176272"/>
            <a:ext cx="9367204" cy="4041648"/>
          </a:xfrm>
        </p:spPr>
        <p:txBody>
          <a:bodyPr anchor="t">
            <a:normAutofit/>
          </a:bodyPr>
          <a:lstStyle/>
          <a:p>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r>
              <a:rPr lang="en-US" sz="3200" b="1" dirty="0">
                <a:effectLst/>
                <a:latin typeface="Calibri" panose="020F0502020204030204" pitchFamily="34" charset="0"/>
                <a:ea typeface="Calibri" panose="020F0502020204030204" pitchFamily="34" charset="0"/>
                <a:cs typeface="Times New Roman" panose="02020603050405020304" pitchFamily="18" charset="0"/>
              </a:rPr>
              <a:t>Joshua 1:5 (ESV</a:t>
            </a:r>
            <a:r>
              <a:rPr lang="en-US" sz="3200" b="1" i="1"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No man shall be able to stand before you all the days of your life. Just as I was with Moses, so I will be with you. I will not leave you or forsake you. </a:t>
            </a:r>
            <a:endParaRPr lang="en-US" sz="3200" i="1" dirty="0"/>
          </a:p>
        </p:txBody>
      </p:sp>
    </p:spTree>
    <p:extLst>
      <p:ext uri="{BB962C8B-B14F-4D97-AF65-F5344CB8AC3E}">
        <p14:creationId xmlns:p14="http://schemas.microsoft.com/office/powerpoint/2010/main" val="38683624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54A3646-77FE-4862-96CE-45260829B1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3F6FA249-9C10-48B9-9F72-1F333D8A948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36894FA-6F9A-4863-AEC5-B734F4226C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6B103C0B-E1BF-4BF0-9605-7426160F9E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B796B9AB-146B-42B0-B1F4-7EF69C521A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B8CEE20-F67A-4CFC-88F1-4C942EB624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6B823E68-E880-4A79-82AD-6088E1DEAD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C90FFE78-151B-4C6F-893F-6832706022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3A2B9B53-0432-42A0-ACC1-23CCDB118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42954D5-E17A-4C4B-B575-9D2BE72C64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2317E4B1-5573-4066-895C-2FB759804A2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EBA723B4-613D-41FA-93E8-94173C930F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D2693AEC-A60D-40B1-87B3-1EF30A56D4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0EFB57B1-129C-4CA5-9513-29226043BF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AC89A1FD-35E1-4574-A439-61C20F457D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4D55D1DF-59D8-4B47-87C4-FB3A82689A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F99FF32E-3548-4B4D-894E-B3A06C12A7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5005D0D4-EFA9-4355-BA9B-A7B46F9412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350B02F-5937-44B9-83F4-9C970BE96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F21A245F-C10F-495E-BD0E-CE576C7F0D7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F524856-7B56-403B-B504-044710FD54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E6D29BC-894B-4228-9F3F-92037EA396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E03B2DC6-DF02-45CB-AC7C-6EBBD359C3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00D0C16-8549-4373-8B7C-3555082CEA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B321E2E-25FC-4AED-8090-A16EEBFEDEAC}"/>
              </a:ext>
            </a:extLst>
          </p:cNvPr>
          <p:cNvSpPr>
            <a:spLocks noGrp="1"/>
          </p:cNvSpPr>
          <p:nvPr>
            <p:ph type="title"/>
          </p:nvPr>
        </p:nvSpPr>
        <p:spPr>
          <a:xfrm>
            <a:off x="2880360" y="841248"/>
            <a:ext cx="6227064" cy="1234440"/>
          </a:xfrm>
        </p:spPr>
        <p:txBody>
          <a:bodyPr anchor="t">
            <a:normAutofit/>
          </a:bodyPr>
          <a:lstStyle/>
          <a:p>
            <a:endParaRPr lang="en-US" sz="4000">
              <a:solidFill>
                <a:schemeClr val="accent1"/>
              </a:solidFill>
            </a:endParaRPr>
          </a:p>
        </p:txBody>
      </p:sp>
      <p:sp>
        <p:nvSpPr>
          <p:cNvPr id="35" name="Isosceles Triangle 34">
            <a:extLst>
              <a:ext uri="{FF2B5EF4-FFF2-40B4-BE49-F238E27FC236}">
                <a16:creationId xmlns:a16="http://schemas.microsoft.com/office/drawing/2014/main" xmlns="" id="{C7341777-0F86-4E1E-A07F-2076F00D04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BC88299A-CB31-4331-9C19-A4F67FCBF8D4}"/>
              </a:ext>
            </a:extLst>
          </p:cNvPr>
          <p:cNvSpPr>
            <a:spLocks noGrp="1"/>
          </p:cNvSpPr>
          <p:nvPr>
            <p:ph idx="1"/>
          </p:nvPr>
        </p:nvSpPr>
        <p:spPr>
          <a:xfrm>
            <a:off x="2880360" y="2249423"/>
            <a:ext cx="6227064" cy="4594289"/>
          </a:xfrm>
        </p:spPr>
        <p:txBody>
          <a:bodyPr>
            <a:no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Colossians 3:12–17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Put on then, as God’s chosen ones, holy and beloved, compassionate hearts, kindness, humility, meekness, and patience,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13 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bearing with one 	another and, if one has a complaint against another, forgiving each other; as the Lord has forgiven you, so you also must forgive</a:t>
            </a:r>
            <a:endParaRPr lang="en-US" sz="3200" dirty="0"/>
          </a:p>
        </p:txBody>
      </p:sp>
    </p:spTree>
    <p:extLst>
      <p:ext uri="{BB962C8B-B14F-4D97-AF65-F5344CB8AC3E}">
        <p14:creationId xmlns:p14="http://schemas.microsoft.com/office/powerpoint/2010/main" val="31767215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54A3646-77FE-4862-96CE-45260829B1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3F6FA249-9C10-48B9-9F72-1F333D8A948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36894FA-6F9A-4863-AEC5-B734F4226C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6B103C0B-E1BF-4BF0-9605-7426160F9E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B796B9AB-146B-42B0-B1F4-7EF69C521A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B8CEE20-F67A-4CFC-88F1-4C942EB624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6B823E68-E880-4A79-82AD-6088E1DEAD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C90FFE78-151B-4C6F-893F-6832706022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3A2B9B53-0432-42A0-ACC1-23CCDB118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42954D5-E17A-4C4B-B575-9D2BE72C64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2317E4B1-5573-4066-895C-2FB759804A2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EBA723B4-613D-41FA-93E8-94173C930F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D2693AEC-A60D-40B1-87B3-1EF30A56D4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0EFB57B1-129C-4CA5-9513-29226043BF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AC89A1FD-35E1-4574-A439-61C20F457D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4D55D1DF-59D8-4B47-87C4-FB3A82689A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F99FF32E-3548-4B4D-894E-B3A06C12A7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5005D0D4-EFA9-4355-BA9B-A7B46F9412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350B02F-5937-44B9-83F4-9C970BE96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F21A245F-C10F-495E-BD0E-CE576C7F0D7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F524856-7B56-403B-B504-044710FD54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E6D29BC-894B-4228-9F3F-92037EA396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E03B2DC6-DF02-45CB-AC7C-6EBBD359C3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00D0C16-8549-4373-8B7C-3555082CEA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B321E2E-25FC-4AED-8090-A16EEBFEDEAC}"/>
              </a:ext>
            </a:extLst>
          </p:cNvPr>
          <p:cNvSpPr>
            <a:spLocks noGrp="1"/>
          </p:cNvSpPr>
          <p:nvPr>
            <p:ph type="title"/>
          </p:nvPr>
        </p:nvSpPr>
        <p:spPr>
          <a:xfrm>
            <a:off x="2880360" y="841248"/>
            <a:ext cx="6227064" cy="1234440"/>
          </a:xfrm>
        </p:spPr>
        <p:txBody>
          <a:bodyPr anchor="t">
            <a:normAutofit/>
          </a:bodyPr>
          <a:lstStyle/>
          <a:p>
            <a:endParaRPr lang="en-US" sz="4000">
              <a:solidFill>
                <a:schemeClr val="accent1"/>
              </a:solidFill>
            </a:endParaRPr>
          </a:p>
        </p:txBody>
      </p:sp>
      <p:sp>
        <p:nvSpPr>
          <p:cNvPr id="35" name="Isosceles Triangle 34">
            <a:extLst>
              <a:ext uri="{FF2B5EF4-FFF2-40B4-BE49-F238E27FC236}">
                <a16:creationId xmlns:a16="http://schemas.microsoft.com/office/drawing/2014/main" xmlns="" id="{C7341777-0F86-4E1E-A07F-2076F00D04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BC88299A-CB31-4331-9C19-A4F67FCBF8D4}"/>
              </a:ext>
            </a:extLst>
          </p:cNvPr>
          <p:cNvSpPr>
            <a:spLocks noGrp="1"/>
          </p:cNvSpPr>
          <p:nvPr>
            <p:ph idx="1"/>
          </p:nvPr>
        </p:nvSpPr>
        <p:spPr>
          <a:xfrm>
            <a:off x="2880360" y="2249424"/>
            <a:ext cx="6227064" cy="3803904"/>
          </a:xfrm>
        </p:spPr>
        <p:txBody>
          <a:bodyPr>
            <a:norm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Colossians 3:12–17 (ESV</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a:p>
            <a:r>
              <a:rPr lang="en-US" sz="3200" i="1"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14 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above all these put on love, which binds everything together in perfect harmony.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15 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let the peace of Christ rule in your hearts, to which indeed you were called in one body. And be thankful. </a:t>
            </a:r>
            <a:endParaRPr lang="en-US" sz="3200" dirty="0"/>
          </a:p>
        </p:txBody>
      </p:sp>
    </p:spTree>
    <p:extLst>
      <p:ext uri="{BB962C8B-B14F-4D97-AF65-F5344CB8AC3E}">
        <p14:creationId xmlns:p14="http://schemas.microsoft.com/office/powerpoint/2010/main" val="285786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6">
            <a:extLst>
              <a:ext uri="{FF2B5EF4-FFF2-40B4-BE49-F238E27FC236}">
                <a16:creationId xmlns:a16="http://schemas.microsoft.com/office/drawing/2014/main" xmlns=""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xmlns=""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Shape 13">
            <a:extLst>
              <a:ext uri="{FF2B5EF4-FFF2-40B4-BE49-F238E27FC236}">
                <a16:creationId xmlns:a16="http://schemas.microsoft.com/office/drawing/2014/main" xmlns=""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xmlns="" id="{B79F8B9D-6FAA-4737-A226-46DDB7A9C35B}"/>
              </a:ext>
            </a:extLst>
          </p:cNvPr>
          <p:cNvSpPr>
            <a:spLocks noGrp="1"/>
          </p:cNvSpPr>
          <p:nvPr>
            <p:ph type="title"/>
          </p:nvPr>
        </p:nvSpPr>
        <p:spPr>
          <a:xfrm>
            <a:off x="934872" y="982272"/>
            <a:ext cx="3388419" cy="4560970"/>
          </a:xfrm>
        </p:spPr>
        <p:txBody>
          <a:bodyPr>
            <a:normAutofit/>
          </a:bodyPr>
          <a:lstStyle/>
          <a:p>
            <a:r>
              <a:rPr lang="en-US" sz="3200" b="1" dirty="0">
                <a:solidFill>
                  <a:srgbClr val="FFFFFF"/>
                </a:solidFill>
              </a:rPr>
              <a:t>Who am I by Nature</a:t>
            </a:r>
          </a:p>
        </p:txBody>
      </p:sp>
      <p:sp>
        <p:nvSpPr>
          <p:cNvPr id="16" name="Rectangle 8">
            <a:extLst>
              <a:ext uri="{FF2B5EF4-FFF2-40B4-BE49-F238E27FC236}">
                <a16:creationId xmlns:a16="http://schemas.microsoft.com/office/drawing/2014/main" xmlns=""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Content Placeholder 2">
            <a:extLst>
              <a:ext uri="{FF2B5EF4-FFF2-40B4-BE49-F238E27FC236}">
                <a16:creationId xmlns:a16="http://schemas.microsoft.com/office/drawing/2014/main" xmlns="" id="{4A6D8001-1897-446A-8A0E-1726332DB64F}"/>
              </a:ext>
            </a:extLst>
          </p:cNvPr>
          <p:cNvSpPr>
            <a:spLocks noGrp="1"/>
          </p:cNvSpPr>
          <p:nvPr>
            <p:ph idx="1"/>
          </p:nvPr>
        </p:nvSpPr>
        <p:spPr>
          <a:xfrm>
            <a:off x="5221862" y="1719618"/>
            <a:ext cx="5948831" cy="4334629"/>
          </a:xfrm>
        </p:spPr>
        <p:txBody>
          <a:bodyPr anchor="ctr">
            <a:normAutofit/>
          </a:bodyPr>
          <a:lstStyle/>
          <a:p>
            <a:pPr marL="0" marR="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By nature, I am:</a:t>
            </a:r>
            <a:endPar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Symbol" panose="05050102010706020507" pitchFamily="18" charset="2"/>
              <a:buChar char=""/>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 sinful creature</a:t>
            </a:r>
          </a:p>
          <a:p>
            <a:pPr marL="0" marR="0" indent="22860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Psalm 51:5 (ESV)</a:t>
            </a: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5 </a:t>
            </a: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Behold, I was brought forth in iniquity, and in sin did my mother conceive me. </a:t>
            </a:r>
          </a:p>
          <a:p>
            <a:pPr marL="0" marR="0" indent="228600">
              <a:spcBef>
                <a:spcPts val="0"/>
              </a:spcBef>
              <a:spcAft>
                <a:spcPts val="800"/>
              </a:spcAft>
            </a:pPr>
            <a:endParaRPr lang="en-US" sz="24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92876624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54A3646-77FE-4862-96CE-45260829B1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3F6FA249-9C10-48B9-9F72-1F333D8A948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036894FA-6F9A-4863-AEC5-B734F4226C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6B103C0B-E1BF-4BF0-9605-7426160F9E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B796B9AB-146B-42B0-B1F4-7EF69C521A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B8CEE20-F67A-4CFC-88F1-4C942EB624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6B823E68-E880-4A79-82AD-6088E1DEAD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C90FFE78-151B-4C6F-893F-6832706022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3A2B9B53-0432-42A0-ACC1-23CCDB118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142954D5-E17A-4C4B-B575-9D2BE72C64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2317E4B1-5573-4066-895C-2FB759804A2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EBA723B4-613D-41FA-93E8-94173C930F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D2693AEC-A60D-40B1-87B3-1EF30A56D4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0EFB57B1-129C-4CA5-9513-29226043BF3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AC89A1FD-35E1-4574-A439-61C20F457D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4D55D1DF-59D8-4B47-87C4-FB3A82689A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F99FF32E-3548-4B4D-894E-B3A06C12A7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5005D0D4-EFA9-4355-BA9B-A7B46F9412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6350B02F-5937-44B9-83F4-9C970BE963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F21A245F-C10F-495E-BD0E-CE576C7F0D7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6F524856-7B56-403B-B504-044710FD54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E6D29BC-894B-4228-9F3F-92037EA396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E03B2DC6-DF02-45CB-AC7C-6EBBD359C3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xmlns="" id="{700D0C16-8549-4373-8B7C-3555082CEA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B321E2E-25FC-4AED-8090-A16EEBFEDEAC}"/>
              </a:ext>
            </a:extLst>
          </p:cNvPr>
          <p:cNvSpPr>
            <a:spLocks noGrp="1"/>
          </p:cNvSpPr>
          <p:nvPr>
            <p:ph type="title"/>
          </p:nvPr>
        </p:nvSpPr>
        <p:spPr>
          <a:xfrm>
            <a:off x="2880360" y="841248"/>
            <a:ext cx="6227064" cy="1234440"/>
          </a:xfrm>
        </p:spPr>
        <p:txBody>
          <a:bodyPr anchor="t">
            <a:normAutofit/>
          </a:bodyPr>
          <a:lstStyle/>
          <a:p>
            <a:endParaRPr lang="en-US" sz="4000">
              <a:solidFill>
                <a:schemeClr val="accent1"/>
              </a:solidFill>
            </a:endParaRPr>
          </a:p>
        </p:txBody>
      </p:sp>
      <p:sp>
        <p:nvSpPr>
          <p:cNvPr id="35" name="Isosceles Triangle 34">
            <a:extLst>
              <a:ext uri="{FF2B5EF4-FFF2-40B4-BE49-F238E27FC236}">
                <a16:creationId xmlns:a16="http://schemas.microsoft.com/office/drawing/2014/main" xmlns="" id="{C7341777-0F86-4E1E-A07F-2076F00D04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xmlns="" id="{BC88299A-CB31-4331-9C19-A4F67FCBF8D4}"/>
              </a:ext>
            </a:extLst>
          </p:cNvPr>
          <p:cNvSpPr>
            <a:spLocks noGrp="1"/>
          </p:cNvSpPr>
          <p:nvPr>
            <p:ph idx="1"/>
          </p:nvPr>
        </p:nvSpPr>
        <p:spPr>
          <a:xfrm>
            <a:off x="2903125" y="2228850"/>
            <a:ext cx="6227064" cy="4455415"/>
          </a:xfrm>
        </p:spPr>
        <p:txBody>
          <a:bodyPr>
            <a:normAutofit lnSpcReduction="10000"/>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Colossians 3:12–17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16 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Let the word of Christ dwell in you richly, teaching and admonishing one another in all wisdom, singing psalms and hymns and spiritual songs, with thankfulness in your hearts to God.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17 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whatever you do, in word or deed, 	do everything in the name of the Lord Jesus, giving thanks to God the Father through him. </a:t>
            </a:r>
          </a:p>
          <a:p>
            <a:endParaRPr lang="en-US" sz="1700" dirty="0"/>
          </a:p>
        </p:txBody>
      </p:sp>
    </p:spTree>
    <p:extLst>
      <p:ext uri="{BB962C8B-B14F-4D97-AF65-F5344CB8AC3E}">
        <p14:creationId xmlns:p14="http://schemas.microsoft.com/office/powerpoint/2010/main" val="6727882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BCAC44B5-F8C7-4D87-A220-6AD687C190F3}"/>
              </a:ext>
            </a:extLst>
          </p:cNvPr>
          <p:cNvSpPr>
            <a:spLocks noGrp="1"/>
          </p:cNvSpPr>
          <p:nvPr>
            <p:ph type="title"/>
          </p:nvPr>
        </p:nvSpPr>
        <p:spPr>
          <a:xfrm>
            <a:off x="958506" y="800392"/>
            <a:ext cx="10264697" cy="1212102"/>
          </a:xfrm>
        </p:spPr>
        <p:txBody>
          <a:bodyPr>
            <a:normAutofit/>
          </a:bodyPr>
          <a:lstStyle/>
          <a:p>
            <a:r>
              <a:rPr lang="en-US" sz="4000" b="1">
                <a:solidFill>
                  <a:srgbClr val="FFFFFF"/>
                </a:solidFill>
              </a:rPr>
              <a:t>What does my Baptism have to do with conflict?</a:t>
            </a:r>
          </a:p>
        </p:txBody>
      </p:sp>
      <p:sp>
        <p:nvSpPr>
          <p:cNvPr id="3" name="Content Placeholder 2">
            <a:extLst>
              <a:ext uri="{FF2B5EF4-FFF2-40B4-BE49-F238E27FC236}">
                <a16:creationId xmlns:a16="http://schemas.microsoft.com/office/drawing/2014/main" xmlns="" id="{8F466437-19EF-4054-B24F-D334EFF087EC}"/>
              </a:ext>
            </a:extLst>
          </p:cNvPr>
          <p:cNvSpPr>
            <a:spLocks noGrp="1"/>
          </p:cNvSpPr>
          <p:nvPr>
            <p:ph idx="1"/>
          </p:nvPr>
        </p:nvSpPr>
        <p:spPr>
          <a:xfrm>
            <a:off x="1367624" y="2177170"/>
            <a:ext cx="9708995" cy="4378375"/>
          </a:xfrm>
        </p:spPr>
        <p:txBody>
          <a:bodyPr anchor="ctr">
            <a:normAutofit fontScale="77500" lnSpcReduction="20000"/>
          </a:bodyPr>
          <a:lstStyle/>
          <a:p>
            <a:endParaRPr lang="en-US" sz="2400" dirty="0"/>
          </a:p>
          <a:p>
            <a:endParaRPr lang="en-US" sz="2400" dirty="0"/>
          </a:p>
          <a:p>
            <a:r>
              <a:rPr lang="en-US" sz="3600" dirty="0"/>
              <a:t>Page 14</a:t>
            </a:r>
          </a:p>
          <a:p>
            <a:endParaRPr lang="en-US" sz="3600" dirty="0"/>
          </a:p>
          <a:p>
            <a:pPr marL="0" marR="0">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5. 	</a:t>
            </a:r>
            <a:r>
              <a:rPr lang="en-US" sz="3600" dirty="0">
                <a:effectLst/>
                <a:latin typeface="Calibri" panose="020F0502020204030204" pitchFamily="34" charset="0"/>
                <a:ea typeface="Calibri" panose="020F0502020204030204" pitchFamily="34" charset="0"/>
                <a:cs typeface="Times New Roman" panose="02020603050405020304" pitchFamily="18" charset="0"/>
              </a:rPr>
              <a:t>My Baptism comforts me through the __________of ____ and the gift of the Holy Spirit.  My </a:t>
            </a:r>
            <a:r>
              <a:rPr lang="en-US" sz="3600" i="1" u="sng" dirty="0">
                <a:latin typeface="Calibri" panose="020F0502020204030204" pitchFamily="34" charset="0"/>
                <a:ea typeface="Calibri" panose="020F0502020204030204" pitchFamily="34" charset="0"/>
                <a:cs typeface="Times New Roman" panose="02020603050405020304" pitchFamily="18" charset="0"/>
              </a:rPr>
              <a:t>_____</a:t>
            </a:r>
            <a:r>
              <a:rPr lang="en-US" sz="3600" i="1" u="sng" dirty="0">
                <a:effectLst/>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 have been washed away.</a:t>
            </a:r>
          </a:p>
          <a:p>
            <a:pPr marL="0" marR="0" indent="457200">
              <a:spcBef>
                <a:spcPts val="0"/>
              </a:spcBef>
              <a:spcAft>
                <a:spcPts val="800"/>
              </a:spcAft>
            </a:pP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800"/>
              </a:spcAft>
            </a:pPr>
            <a:r>
              <a:rPr lang="en-US" sz="3600" b="1" dirty="0">
                <a:effectLst/>
                <a:latin typeface="Calibri" panose="020F0502020204030204" pitchFamily="34" charset="0"/>
                <a:ea typeface="Calibri" panose="020F0502020204030204" pitchFamily="34" charset="0"/>
                <a:cs typeface="Times New Roman" panose="02020603050405020304" pitchFamily="18" charset="0"/>
              </a:rPr>
              <a:t>Acts 2:38 (ESV)</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38 </a:t>
            </a:r>
            <a:r>
              <a:rPr lang="en-US" sz="3600" i="1" dirty="0">
                <a:effectLst/>
                <a:latin typeface="Calibri" panose="020F0502020204030204" pitchFamily="34" charset="0"/>
                <a:ea typeface="Calibri" panose="020F0502020204030204" pitchFamily="34" charset="0"/>
                <a:cs typeface="Times New Roman" panose="02020603050405020304" pitchFamily="18" charset="0"/>
              </a:rPr>
              <a:t>And Peter said to them, “Repent and be baptized every one of you in the name of Jesus Christ for the forgiveness of your sins, 	and you will receive the gift of the Holy Spirit. </a:t>
            </a:r>
          </a:p>
          <a:p>
            <a:pPr marL="0" marR="0" indent="457200">
              <a:spcBef>
                <a:spcPts val="0"/>
              </a:spcBef>
              <a:spcAft>
                <a:spcPts val="800"/>
              </a:spcAf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a:p>
            <a:endParaRPr lang="en-US" sz="2400" dirty="0"/>
          </a:p>
        </p:txBody>
      </p:sp>
    </p:spTree>
    <p:extLst>
      <p:ext uri="{BB962C8B-B14F-4D97-AF65-F5344CB8AC3E}">
        <p14:creationId xmlns:p14="http://schemas.microsoft.com/office/powerpoint/2010/main" val="2506487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xmlns="" id="{BCAC44B5-F8C7-4D87-A220-6AD687C190F3}"/>
              </a:ext>
            </a:extLst>
          </p:cNvPr>
          <p:cNvSpPr>
            <a:spLocks noGrp="1"/>
          </p:cNvSpPr>
          <p:nvPr>
            <p:ph type="title"/>
          </p:nvPr>
        </p:nvSpPr>
        <p:spPr>
          <a:xfrm>
            <a:off x="958506" y="800392"/>
            <a:ext cx="10264697" cy="1212102"/>
          </a:xfrm>
        </p:spPr>
        <p:txBody>
          <a:bodyPr>
            <a:normAutofit/>
          </a:bodyPr>
          <a:lstStyle/>
          <a:p>
            <a:r>
              <a:rPr lang="en-US" sz="4000" b="1">
                <a:solidFill>
                  <a:srgbClr val="FFFFFF"/>
                </a:solidFill>
              </a:rPr>
              <a:t>What does my Baptism have to do with conflict?</a:t>
            </a:r>
          </a:p>
        </p:txBody>
      </p:sp>
      <p:sp>
        <p:nvSpPr>
          <p:cNvPr id="3" name="Content Placeholder 2">
            <a:extLst>
              <a:ext uri="{FF2B5EF4-FFF2-40B4-BE49-F238E27FC236}">
                <a16:creationId xmlns:a16="http://schemas.microsoft.com/office/drawing/2014/main" xmlns="" id="{8F466437-19EF-4054-B24F-D334EFF087EC}"/>
              </a:ext>
            </a:extLst>
          </p:cNvPr>
          <p:cNvSpPr>
            <a:spLocks noGrp="1"/>
          </p:cNvSpPr>
          <p:nvPr>
            <p:ph idx="1"/>
          </p:nvPr>
        </p:nvSpPr>
        <p:spPr>
          <a:xfrm>
            <a:off x="1367624" y="2490436"/>
            <a:ext cx="9708995" cy="3567173"/>
          </a:xfrm>
        </p:spPr>
        <p:txBody>
          <a:bodyPr anchor="ctr">
            <a:normAutofit/>
          </a:bodyPr>
          <a:lstStyle/>
          <a:p>
            <a:pPr marL="0" indent="0">
              <a:buNone/>
            </a:pPr>
            <a:endParaRPr lang="en-US" sz="2400" dirty="0"/>
          </a:p>
          <a:p>
            <a:endParaRPr lang="en-US" sz="2400" dirty="0"/>
          </a:p>
          <a:p>
            <a:pPr marL="0" marR="0" indent="45720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Acts 22:16 (ESV)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16 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now why do you wait? Rise and 	be baptized and 	wash away your sins, calling on his 	name.’ </a:t>
            </a:r>
          </a:p>
          <a:p>
            <a:endParaRPr lang="en-US" sz="2400" dirty="0"/>
          </a:p>
          <a:p>
            <a:endParaRPr lang="en-US" sz="2400" dirty="0"/>
          </a:p>
        </p:txBody>
      </p:sp>
    </p:spTree>
    <p:extLst>
      <p:ext uri="{BB962C8B-B14F-4D97-AF65-F5344CB8AC3E}">
        <p14:creationId xmlns:p14="http://schemas.microsoft.com/office/powerpoint/2010/main" val="1293703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xmlns=""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xmlns=""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xmlns=""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E6BA4BD0-6771-4F6B-A101-12EBA798F665}"/>
              </a:ext>
            </a:extLst>
          </p:cNvPr>
          <p:cNvSpPr>
            <a:spLocks noGrp="1"/>
          </p:cNvSpPr>
          <p:nvPr>
            <p:ph type="title"/>
          </p:nvPr>
        </p:nvSpPr>
        <p:spPr>
          <a:xfrm>
            <a:off x="934872" y="982272"/>
            <a:ext cx="3388419" cy="4560970"/>
          </a:xfrm>
        </p:spPr>
        <p:txBody>
          <a:bodyPr>
            <a:normAutofit/>
          </a:bodyPr>
          <a:lstStyle/>
          <a:p>
            <a:pPr algn="ctr"/>
            <a:r>
              <a:rPr lang="en-US" sz="3200" b="1" dirty="0">
                <a:solidFill>
                  <a:srgbClr val="FFFFFF"/>
                </a:solidFill>
              </a:rPr>
              <a:t>6.</a:t>
            </a:r>
            <a:br>
              <a:rPr lang="en-US" sz="3200" b="1" dirty="0">
                <a:solidFill>
                  <a:srgbClr val="FFFFFF"/>
                </a:solidFill>
              </a:rPr>
            </a:br>
            <a:r>
              <a:rPr lang="en-US" sz="3200" b="1" dirty="0">
                <a:solidFill>
                  <a:srgbClr val="FFFFFF"/>
                </a:solidFill>
              </a:rPr>
              <a:t>Baptism gives me my identity as a new _____ and a ______ of _______.</a:t>
            </a:r>
          </a:p>
        </p:txBody>
      </p:sp>
      <p:sp>
        <p:nvSpPr>
          <p:cNvPr id="16" name="Rectangle 8">
            <a:extLst>
              <a:ext uri="{FF2B5EF4-FFF2-40B4-BE49-F238E27FC236}">
                <a16:creationId xmlns:a16="http://schemas.microsoft.com/office/drawing/2014/main" xmlns=""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xmlns="" id="{9B22ECCC-8F28-4231-A2D9-8384A77E5FC3}"/>
              </a:ext>
            </a:extLst>
          </p:cNvPr>
          <p:cNvSpPr>
            <a:spLocks noGrp="1"/>
          </p:cNvSpPr>
          <p:nvPr>
            <p:ph idx="1"/>
          </p:nvPr>
        </p:nvSpPr>
        <p:spPr>
          <a:xfrm>
            <a:off x="5221862" y="1719618"/>
            <a:ext cx="5948831" cy="4334629"/>
          </a:xfrm>
        </p:spPr>
        <p:txBody>
          <a:bodyPr anchor="ctr">
            <a:normAutofit/>
          </a:bodyPr>
          <a:lstStyle/>
          <a:p>
            <a:pPr marL="0" marR="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2 Corinthians 5:17 (ESV)</a:t>
            </a: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17 </a:t>
            </a: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Therefore, if anyone is in Christ, he is a new creation. The old has passed away; behold, the new has come. </a:t>
            </a:r>
          </a:p>
          <a:p>
            <a:pPr marL="0" marR="0">
              <a:spcBef>
                <a:spcPts val="0"/>
              </a:spcBef>
              <a:spcAft>
                <a:spcPts val="800"/>
              </a:spcAft>
            </a:pPr>
            <a:endParaRPr lang="en-US" sz="2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solidFill>
                <a:srgbClr val="FEFFFF"/>
              </a:solidFill>
            </a:endParaRPr>
          </a:p>
        </p:txBody>
      </p:sp>
    </p:spTree>
    <p:extLst>
      <p:ext uri="{BB962C8B-B14F-4D97-AF65-F5344CB8AC3E}">
        <p14:creationId xmlns:p14="http://schemas.microsoft.com/office/powerpoint/2010/main" val="3443954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xmlns=""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xmlns=""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xmlns=""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E6BA4BD0-6771-4F6B-A101-12EBA798F665}"/>
              </a:ext>
            </a:extLst>
          </p:cNvPr>
          <p:cNvSpPr>
            <a:spLocks noGrp="1"/>
          </p:cNvSpPr>
          <p:nvPr>
            <p:ph type="title"/>
          </p:nvPr>
        </p:nvSpPr>
        <p:spPr>
          <a:xfrm>
            <a:off x="934872" y="982272"/>
            <a:ext cx="3388419" cy="4560970"/>
          </a:xfrm>
        </p:spPr>
        <p:txBody>
          <a:bodyPr>
            <a:normAutofit/>
          </a:bodyPr>
          <a:lstStyle/>
          <a:p>
            <a:pPr algn="ctr"/>
            <a:r>
              <a:rPr lang="en-US" sz="3200" b="1" dirty="0">
                <a:solidFill>
                  <a:srgbClr val="FFFFFF"/>
                </a:solidFill>
              </a:rPr>
              <a:t>6.</a:t>
            </a:r>
            <a:br>
              <a:rPr lang="en-US" sz="3200" b="1" dirty="0">
                <a:solidFill>
                  <a:srgbClr val="FFFFFF"/>
                </a:solidFill>
              </a:rPr>
            </a:br>
            <a:r>
              <a:rPr lang="en-US" sz="3200" b="1" dirty="0">
                <a:solidFill>
                  <a:srgbClr val="FFFFFF"/>
                </a:solidFill>
              </a:rPr>
              <a:t>Baptism gives me my identity as a new _____ and a ______ of _______.</a:t>
            </a:r>
          </a:p>
        </p:txBody>
      </p:sp>
      <p:sp>
        <p:nvSpPr>
          <p:cNvPr id="16" name="Rectangle 8">
            <a:extLst>
              <a:ext uri="{FF2B5EF4-FFF2-40B4-BE49-F238E27FC236}">
                <a16:creationId xmlns:a16="http://schemas.microsoft.com/office/drawing/2014/main" xmlns=""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Content Placeholder 2">
            <a:extLst>
              <a:ext uri="{FF2B5EF4-FFF2-40B4-BE49-F238E27FC236}">
                <a16:creationId xmlns:a16="http://schemas.microsoft.com/office/drawing/2014/main" xmlns="" id="{9B22ECCC-8F28-4231-A2D9-8384A77E5FC3}"/>
              </a:ext>
            </a:extLst>
          </p:cNvPr>
          <p:cNvSpPr>
            <a:spLocks noGrp="1"/>
          </p:cNvSpPr>
          <p:nvPr>
            <p:ph idx="1"/>
          </p:nvPr>
        </p:nvSpPr>
        <p:spPr>
          <a:xfrm>
            <a:off x="5221862" y="1719618"/>
            <a:ext cx="5948831" cy="4334629"/>
          </a:xfrm>
        </p:spPr>
        <p:txBody>
          <a:bodyPr anchor="ctr">
            <a:normAutofit/>
          </a:bodyPr>
          <a:lstStyle/>
          <a:p>
            <a:pPr marL="457200" marR="0">
              <a:spcBef>
                <a:spcPts val="0"/>
              </a:spcBef>
              <a:spcAft>
                <a:spcPts val="800"/>
              </a:spcAft>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1 John 3:1 (ESV</a:t>
            </a:r>
            <a:r>
              <a:rPr lang="en-US" sz="3200" b="1"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i="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See what kind of love the Father has given to us, that we should be called children of God; and so we are. The reason why the world does not know us is that it did not know him. </a:t>
            </a:r>
          </a:p>
          <a:p>
            <a:endParaRPr lang="en-US" sz="2200" dirty="0">
              <a:solidFill>
                <a:srgbClr val="FEFFFF"/>
              </a:solidFill>
            </a:endParaRPr>
          </a:p>
        </p:txBody>
      </p:sp>
    </p:spTree>
    <p:extLst>
      <p:ext uri="{BB962C8B-B14F-4D97-AF65-F5344CB8AC3E}">
        <p14:creationId xmlns:p14="http://schemas.microsoft.com/office/powerpoint/2010/main" val="1986108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F4CBFA-B385-4B16-B63B-29D40EBF73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xmlns="" id="{F698CE04-5039-4B4D-B676-5DDF9467EA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513372" y="563918"/>
            <a:ext cx="4163968" cy="5978614"/>
            <a:chOff x="7513372" y="803186"/>
            <a:chExt cx="4163968" cy="5978614"/>
          </a:xfrm>
        </p:grpSpPr>
        <p:sp>
          <p:nvSpPr>
            <p:cNvPr id="11" name="Freeform 6">
              <a:extLst>
                <a:ext uri="{FF2B5EF4-FFF2-40B4-BE49-F238E27FC236}">
                  <a16:creationId xmlns:a16="http://schemas.microsoft.com/office/drawing/2014/main" xmlns="" id="{A5B7FFC8-6FAA-4120-AC51-F1C9C825A0D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7">
              <a:extLst>
                <a:ext uri="{FF2B5EF4-FFF2-40B4-BE49-F238E27FC236}">
                  <a16:creationId xmlns:a16="http://schemas.microsoft.com/office/drawing/2014/main" xmlns="" id="{FF5B224B-4446-4B75-8B12-7FAFA8ED83C6}"/>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Rectangle 8">
              <a:extLst>
                <a:ext uri="{FF2B5EF4-FFF2-40B4-BE49-F238E27FC236}">
                  <a16:creationId xmlns:a16="http://schemas.microsoft.com/office/drawing/2014/main" xmlns="" id="{C807611F-497E-428E-9B8B-0192C78970C6}"/>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a:extLst>
              <a:ext uri="{FF2B5EF4-FFF2-40B4-BE49-F238E27FC236}">
                <a16:creationId xmlns:a16="http://schemas.microsoft.com/office/drawing/2014/main" xmlns="" id="{FEC772EC-8B26-4421-A0BE-73F25DA1A07B}"/>
              </a:ext>
            </a:extLst>
          </p:cNvPr>
          <p:cNvSpPr>
            <a:spLocks noGrp="1"/>
          </p:cNvSpPr>
          <p:nvPr>
            <p:ph type="title"/>
          </p:nvPr>
        </p:nvSpPr>
        <p:spPr>
          <a:xfrm>
            <a:off x="7835106" y="1132517"/>
            <a:ext cx="3246509" cy="4367531"/>
          </a:xfrm>
        </p:spPr>
        <p:txBody>
          <a:bodyPr>
            <a:normAutofit/>
          </a:bodyPr>
          <a:lstStyle/>
          <a:p>
            <a:pPr algn="ctr"/>
            <a:r>
              <a:rPr lang="en-US" sz="3200" b="1" dirty="0">
                <a:solidFill>
                  <a:srgbClr val="FFFFFF"/>
                </a:solidFill>
              </a:rPr>
              <a:t>7.</a:t>
            </a:r>
            <a:br>
              <a:rPr lang="en-US" sz="3200" b="1" dirty="0">
                <a:solidFill>
                  <a:srgbClr val="FFFFFF"/>
                </a:solidFill>
              </a:rPr>
            </a:br>
            <a:r>
              <a:rPr lang="en-US" sz="3200" b="1" dirty="0">
                <a:solidFill>
                  <a:srgbClr val="FFFFFF"/>
                </a:solidFill>
              </a:rPr>
              <a:t>Baptism reminds me I am called to live not for ________ but rather for _______</a:t>
            </a:r>
          </a:p>
        </p:txBody>
      </p:sp>
      <p:sp>
        <p:nvSpPr>
          <p:cNvPr id="3" name="Content Placeholder 2">
            <a:extLst>
              <a:ext uri="{FF2B5EF4-FFF2-40B4-BE49-F238E27FC236}">
                <a16:creationId xmlns:a16="http://schemas.microsoft.com/office/drawing/2014/main" xmlns="" id="{B3F9C240-CF12-41BE-A2F8-F378D21A4696}"/>
              </a:ext>
            </a:extLst>
          </p:cNvPr>
          <p:cNvSpPr>
            <a:spLocks noGrp="1"/>
          </p:cNvSpPr>
          <p:nvPr>
            <p:ph idx="1"/>
          </p:nvPr>
        </p:nvSpPr>
        <p:spPr>
          <a:xfrm>
            <a:off x="838200" y="1132519"/>
            <a:ext cx="6300975" cy="4367530"/>
          </a:xfrm>
        </p:spPr>
        <p:txBody>
          <a:bodyPr anchor="ctr">
            <a:normAutofit/>
          </a:bodyPr>
          <a:lstStyle/>
          <a:p>
            <a:pPr marL="45720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2 Corinthians 5:14–15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14 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the love of Christ controls us, because we have concluded this: that one has died for all, 	therefore all have died;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15 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he died for all, that those who live might no longer live for themselves but for him who for their sake died and was raised. </a:t>
            </a:r>
          </a:p>
          <a:p>
            <a:endParaRPr lang="en-US" sz="2400" dirty="0"/>
          </a:p>
        </p:txBody>
      </p:sp>
    </p:spTree>
    <p:extLst>
      <p:ext uri="{BB962C8B-B14F-4D97-AF65-F5344CB8AC3E}">
        <p14:creationId xmlns:p14="http://schemas.microsoft.com/office/powerpoint/2010/main" val="38666106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CB760DB5-2F53-48B8-A24A-48B01D726001}"/>
              </a:ext>
            </a:extLst>
          </p:cNvPr>
          <p:cNvSpPr>
            <a:spLocks noGrp="1"/>
          </p:cNvSpPr>
          <p:nvPr>
            <p:ph type="title"/>
          </p:nvPr>
        </p:nvSpPr>
        <p:spPr>
          <a:xfrm>
            <a:off x="1171074" y="1396686"/>
            <a:ext cx="3240506" cy="4064628"/>
          </a:xfrm>
        </p:spPr>
        <p:txBody>
          <a:bodyPr>
            <a:normAutofit/>
          </a:bodyPr>
          <a:lstStyle/>
          <a:p>
            <a:pPr algn="ctr"/>
            <a:r>
              <a:rPr lang="en-US" sz="3200" b="1" dirty="0">
                <a:solidFill>
                  <a:srgbClr val="FFFFFF"/>
                </a:solidFill>
              </a:rPr>
              <a:t>8.</a:t>
            </a:r>
            <a:br>
              <a:rPr lang="en-US" sz="3200" b="1" dirty="0">
                <a:solidFill>
                  <a:srgbClr val="FFFFFF"/>
                </a:solidFill>
              </a:rPr>
            </a:br>
            <a:r>
              <a:rPr lang="en-US" sz="3200" b="1" dirty="0">
                <a:solidFill>
                  <a:srgbClr val="FFFFFF"/>
                </a:solidFill>
              </a:rPr>
              <a:t>Having been Baptized into Christ, I can walk in the ________ of life,</a:t>
            </a: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16FBFF8D-717B-4573-B57F-B7509AED105D}"/>
              </a:ext>
            </a:extLst>
          </p:cNvPr>
          <p:cNvSpPr>
            <a:spLocks noGrp="1"/>
          </p:cNvSpPr>
          <p:nvPr>
            <p:ph idx="1"/>
          </p:nvPr>
        </p:nvSpPr>
        <p:spPr>
          <a:xfrm>
            <a:off x="5370153" y="998806"/>
            <a:ext cx="5536397" cy="5275385"/>
          </a:xfrm>
        </p:spPr>
        <p:txBody>
          <a:bodyPr>
            <a:normAutofit/>
          </a:bodyPr>
          <a:lstStyle/>
          <a:p>
            <a:pPr marL="45720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Romans 6:3–4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Do you not know that all of us who have been baptized into Christ Jesus were baptized into his death?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4 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We were buried therefore with him by baptism into death, in order that, just as Christ was raised from the dead by the glory of the Father, we too might walk in newness of life. </a:t>
            </a:r>
          </a:p>
          <a:p>
            <a:endParaRPr lang="en-US" sz="2400" dirty="0"/>
          </a:p>
        </p:txBody>
      </p:sp>
    </p:spTree>
    <p:extLst>
      <p:ext uri="{BB962C8B-B14F-4D97-AF65-F5344CB8AC3E}">
        <p14:creationId xmlns:p14="http://schemas.microsoft.com/office/powerpoint/2010/main" val="2872360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7">
            <a:extLst>
              <a:ext uri="{FF2B5EF4-FFF2-40B4-BE49-F238E27FC236}">
                <a16:creationId xmlns:a16="http://schemas.microsoft.com/office/drawing/2014/main" xmlns="" id="{8C3DEBB2-D54E-470C-86B3-631BDDF6CC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9">
            <a:extLst>
              <a:ext uri="{FF2B5EF4-FFF2-40B4-BE49-F238E27FC236}">
                <a16:creationId xmlns:a16="http://schemas.microsoft.com/office/drawing/2014/main" xmlns="" id="{268033CC-D08D-4609-83FF-2537764F4F5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26915" y="844868"/>
            <a:ext cx="8465085" cy="5167312"/>
          </a:xfrm>
          <a:custGeom>
            <a:avLst/>
            <a:gdLst>
              <a:gd name="connsiteX0" fmla="*/ 2612652 w 8465085"/>
              <a:gd name="connsiteY0" fmla="*/ 0 h 5167312"/>
              <a:gd name="connsiteX1" fmla="*/ 7243482 w 8465085"/>
              <a:gd name="connsiteY1" fmla="*/ 0 h 5167312"/>
              <a:gd name="connsiteX2" fmla="*/ 8465085 w 8465085"/>
              <a:gd name="connsiteY2" fmla="*/ 0 h 5167312"/>
              <a:gd name="connsiteX3" fmla="*/ 8465085 w 8465085"/>
              <a:gd name="connsiteY3" fmla="*/ 5167312 h 5167312"/>
              <a:gd name="connsiteX4" fmla="*/ 7243482 w 8465085"/>
              <a:gd name="connsiteY4" fmla="*/ 5167312 h 5167312"/>
              <a:gd name="connsiteX5" fmla="*/ 221324 w 8465085"/>
              <a:gd name="connsiteY5" fmla="*/ 5167312 h 5167312"/>
              <a:gd name="connsiteX6" fmla="*/ 2615203 w 8465085"/>
              <a:gd name="connsiteY6" fmla="*/ 952 h 5167312"/>
              <a:gd name="connsiteX7" fmla="*/ 2612652 w 8465085"/>
              <a:gd name="connsiteY7" fmla="*/ 952 h 5167312"/>
              <a:gd name="connsiteX8" fmla="*/ 0 w 8465085"/>
              <a:gd name="connsiteY8" fmla="*/ 0 h 5167312"/>
              <a:gd name="connsiteX9" fmla="*/ 2274554 w 8465085"/>
              <a:gd name="connsiteY9" fmla="*/ 0 h 5167312"/>
              <a:gd name="connsiteX10" fmla="*/ 2274554 w 8465085"/>
              <a:gd name="connsiteY10" fmla="*/ 952 h 5167312"/>
              <a:gd name="connsiteX11" fmla="*/ 0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2612652" y="0"/>
                </a:moveTo>
                <a:lnTo>
                  <a:pt x="7243482" y="0"/>
                </a:lnTo>
                <a:lnTo>
                  <a:pt x="8465085" y="0"/>
                </a:lnTo>
                <a:lnTo>
                  <a:pt x="8465085" y="5167312"/>
                </a:lnTo>
                <a:lnTo>
                  <a:pt x="7243482" y="5167312"/>
                </a:lnTo>
                <a:lnTo>
                  <a:pt x="221324" y="5167312"/>
                </a:lnTo>
                <a:lnTo>
                  <a:pt x="2615203" y="952"/>
                </a:lnTo>
                <a:lnTo>
                  <a:pt x="2612652" y="952"/>
                </a:lnTo>
                <a:close/>
                <a:moveTo>
                  <a:pt x="0" y="0"/>
                </a:moveTo>
                <a:lnTo>
                  <a:pt x="2274554" y="0"/>
                </a:lnTo>
                <a:lnTo>
                  <a:pt x="2274554" y="952"/>
                </a:lnTo>
                <a:lnTo>
                  <a:pt x="0" y="952"/>
                </a:lnTo>
                <a:close/>
              </a:path>
            </a:pathLst>
          </a:custGeom>
          <a:solidFill>
            <a:srgbClr val="ABADA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xmlns="" id="{A10E57EB-420A-40C3-8834-5F1A0065403D}"/>
              </a:ext>
            </a:extLst>
          </p:cNvPr>
          <p:cNvSpPr>
            <a:spLocks noGrp="1"/>
          </p:cNvSpPr>
          <p:nvPr>
            <p:ph type="title"/>
          </p:nvPr>
        </p:nvSpPr>
        <p:spPr>
          <a:xfrm>
            <a:off x="838199" y="1841614"/>
            <a:ext cx="3409508" cy="3173819"/>
          </a:xfrm>
        </p:spPr>
        <p:txBody>
          <a:bodyPr>
            <a:norm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9. Baptism teaches me to put off the ___</a:t>
            </a:r>
            <a:r>
              <a:rPr lang="en-US" sz="3200" b="1" i="1" u="sng" dirty="0">
                <a:effectLst/>
                <a:latin typeface="Calibri" panose="020F0502020204030204" pitchFamily="34" charset="0"/>
                <a:ea typeface="Calibri" panose="020F0502020204030204" pitchFamily="34" charset="0"/>
                <a:cs typeface="Times New Roman" panose="02020603050405020304" pitchFamily="18" charset="0"/>
              </a:rPr>
              <a:t> ____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and put on a _____ ____.</a:t>
            </a:r>
            <a:r>
              <a:rPr lang="en-US" sz="3200" dirty="0">
                <a:effectLst/>
                <a:latin typeface="Calibri" panose="020F0502020204030204" pitchFamily="34" charset="0"/>
                <a:ea typeface="Calibri" panose="020F0502020204030204" pitchFamily="34" charset="0"/>
                <a:cs typeface="Times New Roman" panose="02020603050405020304" pitchFamily="18" charset="0"/>
              </a:rPr>
              <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solidFill>
                <a:schemeClr val="bg1"/>
              </a:solidFill>
            </a:endParaRPr>
          </a:p>
        </p:txBody>
      </p:sp>
      <p:sp>
        <p:nvSpPr>
          <p:cNvPr id="3" name="Content Placeholder 2">
            <a:extLst>
              <a:ext uri="{FF2B5EF4-FFF2-40B4-BE49-F238E27FC236}">
                <a16:creationId xmlns:a16="http://schemas.microsoft.com/office/drawing/2014/main" xmlns="" id="{52C97665-26ED-4147-8936-5594569A6077}"/>
              </a:ext>
            </a:extLst>
          </p:cNvPr>
          <p:cNvSpPr>
            <a:spLocks noGrp="1"/>
          </p:cNvSpPr>
          <p:nvPr>
            <p:ph idx="1"/>
          </p:nvPr>
        </p:nvSpPr>
        <p:spPr>
          <a:xfrm>
            <a:off x="6096000" y="1137208"/>
            <a:ext cx="5257800" cy="4582632"/>
          </a:xfrm>
        </p:spPr>
        <p:txBody>
          <a:bodyPr anchor="ctr">
            <a:normAutofit fontScale="92500" lnSpcReduction="20000"/>
          </a:bodyPr>
          <a:lstStyle/>
          <a:p>
            <a:pPr marL="457200" marR="0">
              <a:spcBef>
                <a:spcPts val="0"/>
              </a:spcBef>
              <a:spcAft>
                <a:spcPts val="800"/>
              </a:spcAft>
            </a:pP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Ephesians 4:22–24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22 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to put off your old self, which belongs to your former manner of life and is corrupt through deceitful desires,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to be renewed in the spirit of your minds,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24 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and to put on the new self, created after the likeness of God in true righteousness and holiness. </a:t>
            </a:r>
          </a:p>
          <a:p>
            <a:pPr marL="457200" marR="0">
              <a:spcBef>
                <a:spcPts val="0"/>
              </a:spcBef>
              <a:spcAft>
                <a:spcPts val="800"/>
              </a:spcAft>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p>
        </p:txBody>
      </p:sp>
    </p:spTree>
    <p:extLst>
      <p:ext uri="{BB962C8B-B14F-4D97-AF65-F5344CB8AC3E}">
        <p14:creationId xmlns:p14="http://schemas.microsoft.com/office/powerpoint/2010/main" val="42913282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45">
            <a:extLst>
              <a:ext uri="{FF2B5EF4-FFF2-40B4-BE49-F238E27FC236}">
                <a16:creationId xmlns:a16="http://schemas.microsoft.com/office/drawing/2014/main" xmlns=""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46">
            <a:extLst>
              <a:ext uri="{FF2B5EF4-FFF2-40B4-BE49-F238E27FC236}">
                <a16:creationId xmlns:a16="http://schemas.microsoft.com/office/drawing/2014/main" xmlns=""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47">
            <a:extLst>
              <a:ext uri="{FF2B5EF4-FFF2-40B4-BE49-F238E27FC236}">
                <a16:creationId xmlns:a16="http://schemas.microsoft.com/office/drawing/2014/main" xmlns=""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44">
            <a:extLst>
              <a:ext uri="{FF2B5EF4-FFF2-40B4-BE49-F238E27FC236}">
                <a16:creationId xmlns:a16="http://schemas.microsoft.com/office/drawing/2014/main" xmlns=""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Rectangle 17">
            <a:extLst>
              <a:ext uri="{FF2B5EF4-FFF2-40B4-BE49-F238E27FC236}">
                <a16:creationId xmlns:a16="http://schemas.microsoft.com/office/drawing/2014/main" xmlns=""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itle 1">
            <a:extLst>
              <a:ext uri="{FF2B5EF4-FFF2-40B4-BE49-F238E27FC236}">
                <a16:creationId xmlns:a16="http://schemas.microsoft.com/office/drawing/2014/main" xmlns="" id="{E61E3A06-C172-4B4A-9CF3-4FD613A264BD}"/>
              </a:ext>
            </a:extLst>
          </p:cNvPr>
          <p:cNvSpPr>
            <a:spLocks noGrp="1"/>
          </p:cNvSpPr>
          <p:nvPr>
            <p:ph type="title"/>
          </p:nvPr>
        </p:nvSpPr>
        <p:spPr>
          <a:xfrm>
            <a:off x="1089772" y="797824"/>
            <a:ext cx="10264697" cy="1212102"/>
          </a:xfrm>
        </p:spPr>
        <p:txBody>
          <a:bodyPr>
            <a:normAutofit/>
          </a:bodyPr>
          <a:lstStyle/>
          <a:p>
            <a:r>
              <a:rPr lang="en-US" sz="4000" b="1" dirty="0">
                <a:solidFill>
                  <a:srgbClr val="FFFFFF"/>
                </a:solidFill>
              </a:rPr>
              <a:t>Review “What does such baptizing with water indicate?”  (Page 15)</a:t>
            </a:r>
          </a:p>
        </p:txBody>
      </p:sp>
      <p:sp>
        <p:nvSpPr>
          <p:cNvPr id="3" name="Content Placeholder 2">
            <a:extLst>
              <a:ext uri="{FF2B5EF4-FFF2-40B4-BE49-F238E27FC236}">
                <a16:creationId xmlns:a16="http://schemas.microsoft.com/office/drawing/2014/main" xmlns="" id="{B162F523-F8AB-4F5A-B95E-4C1B3E582E33}"/>
              </a:ext>
            </a:extLst>
          </p:cNvPr>
          <p:cNvSpPr>
            <a:spLocks noGrp="1"/>
          </p:cNvSpPr>
          <p:nvPr>
            <p:ph idx="1"/>
          </p:nvPr>
        </p:nvSpPr>
        <p:spPr>
          <a:xfrm>
            <a:off x="1367624" y="2490436"/>
            <a:ext cx="9708995" cy="3567173"/>
          </a:xfrm>
        </p:spPr>
        <p:txBody>
          <a:bodyPr anchor="ctr">
            <a:normAutofit/>
          </a:bodyPr>
          <a:lstStyle/>
          <a:p>
            <a:pPr marL="457200">
              <a:spcBef>
                <a:spcPts val="0"/>
              </a:spcBef>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5720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Luther instructs that before our prayers in the morning and when we go to bed, we should “Make the sign of the holy cross and say: In the name of the Father and of the + Son  and of the Holy Spirit. Amen”</a:t>
            </a:r>
          </a:p>
          <a:p>
            <a:pPr marL="457200" marR="0">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177568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F23E5492-D508-410F-A45E-A7BA30769D5E}"/>
              </a:ext>
            </a:extLst>
          </p:cNvPr>
          <p:cNvSpPr>
            <a:spLocks noGrp="1"/>
          </p:cNvSpPr>
          <p:nvPr>
            <p:ph type="title"/>
          </p:nvPr>
        </p:nvSpPr>
        <p:spPr>
          <a:xfrm>
            <a:off x="1171074" y="1396686"/>
            <a:ext cx="3240506" cy="4064628"/>
          </a:xfrm>
        </p:spPr>
        <p:txBody>
          <a:bodyPr>
            <a:normAutofit/>
          </a:bodyPr>
          <a:lstStyle/>
          <a:p>
            <a:endParaRPr lang="en-US" dirty="0">
              <a:solidFill>
                <a:srgbClr val="FFFFFF"/>
              </a:solidFill>
            </a:endParaRP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2F9386DD-8EB7-4656-961F-5A1257BBE8B8}"/>
              </a:ext>
            </a:extLst>
          </p:cNvPr>
          <p:cNvSpPr>
            <a:spLocks noGrp="1"/>
          </p:cNvSpPr>
          <p:nvPr>
            <p:ph idx="1"/>
          </p:nvPr>
        </p:nvSpPr>
        <p:spPr>
          <a:xfrm>
            <a:off x="5370153" y="1526033"/>
            <a:ext cx="5536397" cy="3935281"/>
          </a:xfrm>
        </p:spPr>
        <p:txBody>
          <a:bodyPr>
            <a:normAutofit/>
          </a:bodyPr>
          <a:lstStyle/>
          <a:p>
            <a:pPr marL="0" marR="0">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10.	</a:t>
            </a:r>
            <a:r>
              <a:rPr lang="en-US" sz="3200" dirty="0">
                <a:effectLst/>
                <a:latin typeface="Calibri" panose="020F0502020204030204" pitchFamily="34" charset="0"/>
                <a:ea typeface="Calibri" panose="020F0502020204030204" pitchFamily="34" charset="0"/>
                <a:cs typeface="Times New Roman" panose="02020603050405020304" pitchFamily="18" charset="0"/>
              </a:rPr>
              <a:t>How does this remind me 	of my baptism?</a:t>
            </a:r>
          </a:p>
          <a:p>
            <a:pPr marL="0" marR="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I have been baptized into 	the Triune God and have 	been given the new 	name </a:t>
            </a:r>
            <a:r>
              <a:rPr lang="en-US" sz="3200" b="1" i="1" dirty="0">
                <a:effectLst/>
                <a:latin typeface="Calibri" panose="020F0502020204030204" pitchFamily="34" charset="0"/>
                <a:ea typeface="Calibri" panose="020F0502020204030204" pitchFamily="34" charset="0"/>
                <a:cs typeface="Times New Roman" panose="02020603050405020304" pitchFamily="18" charset="0"/>
              </a:rPr>
              <a:t>Child of God.</a:t>
            </a:r>
            <a:endParaRPr lang="en-US" sz="3200" i="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372769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91CB6-2496-4F90-9141-AF84CBA36E02}"/>
              </a:ext>
            </a:extLst>
          </p:cNvPr>
          <p:cNvSpPr>
            <a:spLocks noGrp="1"/>
          </p:cNvSpPr>
          <p:nvPr>
            <p:ph type="title"/>
          </p:nvPr>
        </p:nvSpPr>
        <p:spPr>
          <a:xfrm>
            <a:off x="1653363" y="365760"/>
            <a:ext cx="9367203" cy="1188720"/>
          </a:xfrm>
        </p:spPr>
        <p:txBody>
          <a:bodyPr>
            <a:normAutofit/>
          </a:bodyPr>
          <a:lstStyle/>
          <a:p>
            <a:endParaRPr lang="en-US" dirty="0"/>
          </a:p>
        </p:txBody>
      </p:sp>
      <p:sp>
        <p:nvSpPr>
          <p:cNvPr id="1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33AAEB47-B1B7-4EB2-8967-A4910FFE367B}"/>
              </a:ext>
            </a:extLst>
          </p:cNvPr>
          <p:cNvSpPr>
            <a:spLocks noGrp="1"/>
          </p:cNvSpPr>
          <p:nvPr>
            <p:ph idx="1"/>
          </p:nvPr>
        </p:nvSpPr>
        <p:spPr>
          <a:xfrm>
            <a:off x="1653363" y="2176272"/>
            <a:ext cx="9367204" cy="4041648"/>
          </a:xfrm>
        </p:spPr>
        <p:txBody>
          <a:bodyPr anchor="t">
            <a:normAutofit/>
          </a:bodyPr>
          <a:lstStyle/>
          <a:p>
            <a:pPr marL="0" indent="22860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Romans 3:10–12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10 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as it is written: “None is righteous, no, not one;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11 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no one understands; no one seeks for God.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All have turned 	aside; together they have become worthless; no one does good, not even one.” </a:t>
            </a:r>
          </a:p>
          <a:p>
            <a:pPr marL="0" marR="0" indent="228600">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0249083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F23E5492-D508-410F-A45E-A7BA30769D5E}"/>
              </a:ext>
            </a:extLst>
          </p:cNvPr>
          <p:cNvSpPr>
            <a:spLocks noGrp="1"/>
          </p:cNvSpPr>
          <p:nvPr>
            <p:ph type="title"/>
          </p:nvPr>
        </p:nvSpPr>
        <p:spPr>
          <a:xfrm>
            <a:off x="1171074" y="1396686"/>
            <a:ext cx="3240506" cy="4064628"/>
          </a:xfrm>
        </p:spPr>
        <p:txBody>
          <a:bodyPr>
            <a:normAutofit/>
          </a:bodyPr>
          <a:lstStyle/>
          <a:p>
            <a:endParaRPr lang="en-US" dirty="0">
              <a:solidFill>
                <a:srgbClr val="FFFFFF"/>
              </a:solidFill>
            </a:endParaRP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2F9386DD-8EB7-4656-961F-5A1257BBE8B8}"/>
              </a:ext>
            </a:extLst>
          </p:cNvPr>
          <p:cNvSpPr>
            <a:spLocks noGrp="1"/>
          </p:cNvSpPr>
          <p:nvPr>
            <p:ph idx="1"/>
          </p:nvPr>
        </p:nvSpPr>
        <p:spPr>
          <a:xfrm>
            <a:off x="5370153" y="1526033"/>
            <a:ext cx="5536397" cy="3935281"/>
          </a:xfrm>
        </p:spPr>
        <p:txBody>
          <a:bodyPr>
            <a:normAutofit fontScale="92500"/>
          </a:bodyPr>
          <a:lstStyle/>
          <a:p>
            <a:pPr marL="0" marR="0" indent="0">
              <a:spcBef>
                <a:spcPts val="0"/>
              </a:spcBef>
              <a:spcAft>
                <a:spcPts val="800"/>
              </a:spcAft>
              <a:buNone/>
            </a:pPr>
            <a:r>
              <a:rPr lang="en-US" sz="3500" dirty="0">
                <a:effectLst/>
                <a:latin typeface="Calibri" panose="020F0502020204030204" pitchFamily="34" charset="0"/>
                <a:ea typeface="Calibri" panose="020F0502020204030204" pitchFamily="34" charset="0"/>
                <a:cs typeface="Times New Roman" panose="02020603050405020304" pitchFamily="18" charset="0"/>
              </a:rPr>
              <a:t>11.	How might making the sign of the 	cross affect my attitude if I did this before responding to a conflict?</a:t>
            </a:r>
          </a:p>
          <a:p>
            <a:pPr marL="0" marR="0" indent="0">
              <a:spcBef>
                <a:spcPts val="0"/>
              </a:spcBef>
              <a:spcAft>
                <a:spcPts val="800"/>
              </a:spcAft>
              <a:buNone/>
            </a:pPr>
            <a:r>
              <a:rPr lang="en-US" sz="3500" i="1" dirty="0">
                <a:effectLst/>
                <a:latin typeface="Calibri" panose="020F0502020204030204" pitchFamily="34" charset="0"/>
                <a:ea typeface="Calibri" panose="020F0502020204030204" pitchFamily="34" charset="0"/>
                <a:cs typeface="Times New Roman" panose="02020603050405020304" pitchFamily="18" charset="0"/>
              </a:rPr>
              <a:t>Remind me who I am as a child of God I am Christ’s, purchased and won with His blood. I can live in the new life I have in Him.</a:t>
            </a:r>
          </a:p>
          <a:p>
            <a:endParaRPr lang="en-US" sz="2200" dirty="0"/>
          </a:p>
        </p:txBody>
      </p:sp>
    </p:spTree>
    <p:extLst>
      <p:ext uri="{BB962C8B-B14F-4D97-AF65-F5344CB8AC3E}">
        <p14:creationId xmlns:p14="http://schemas.microsoft.com/office/powerpoint/2010/main" val="26210011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xmlns=""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95CFB1C7-A3A4-4E33-86DB-C31A5BC72ACE}"/>
              </a:ext>
            </a:extLst>
          </p:cNvPr>
          <p:cNvSpPr>
            <a:spLocks noGrp="1"/>
          </p:cNvSpPr>
          <p:nvPr>
            <p:ph type="title"/>
          </p:nvPr>
        </p:nvSpPr>
        <p:spPr>
          <a:xfrm>
            <a:off x="1389278" y="1233241"/>
            <a:ext cx="3240506" cy="4064628"/>
          </a:xfrm>
        </p:spPr>
        <p:txBody>
          <a:bodyPr>
            <a:normAutofit/>
          </a:bodyPr>
          <a:lstStyle/>
          <a:p>
            <a:r>
              <a:rPr lang="en-US" b="1" dirty="0">
                <a:solidFill>
                  <a:srgbClr val="FFFFFF"/>
                </a:solidFill>
              </a:rPr>
              <a:t>Who Needs to be reconciled?</a:t>
            </a:r>
          </a:p>
        </p:txBody>
      </p:sp>
      <p:sp>
        <p:nvSpPr>
          <p:cNvPr id="21"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EC718B45-94CE-4077-8E3D-C98CFDA8622E}"/>
              </a:ext>
            </a:extLst>
          </p:cNvPr>
          <p:cNvSpPr>
            <a:spLocks noGrp="1"/>
          </p:cNvSpPr>
          <p:nvPr>
            <p:ph idx="1"/>
          </p:nvPr>
        </p:nvSpPr>
        <p:spPr>
          <a:xfrm>
            <a:off x="6096000" y="820879"/>
            <a:ext cx="5257799" cy="5014769"/>
          </a:xfrm>
        </p:spPr>
        <p:txBody>
          <a:bodyPr anchor="t">
            <a:normAutofit fontScale="85000" lnSpcReduction="10000"/>
          </a:bodyPr>
          <a:lstStyle/>
          <a:p>
            <a:pPr marL="0" marR="0">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Identify the parties to be reconciled and how we should view them.</a:t>
            </a:r>
          </a:p>
          <a:p>
            <a:pPr marL="0" marR="0">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12. 	First, I need to be reconciled to ________.</a:t>
            </a:r>
          </a:p>
          <a:p>
            <a:pPr marL="0" marR="0">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06400" marR="0" indent="0">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Psalm 51:3–5 (ESV) </a:t>
            </a:r>
            <a:r>
              <a:rPr lang="en-US" b="1" baseline="30000" dirty="0">
                <a:effectLst/>
                <a:latin typeface="Calibri" panose="020F0502020204030204" pitchFamily="34" charset="0"/>
                <a:ea typeface="Calibri" panose="020F0502020204030204" pitchFamily="34" charset="0"/>
                <a:cs typeface="Times New Roman" panose="02020603050405020304" pitchFamily="18" charset="0"/>
              </a:rPr>
              <a:t>3 </a:t>
            </a:r>
            <a:r>
              <a:rPr lang="en-US" i="1" dirty="0">
                <a:effectLst/>
                <a:latin typeface="Calibri" panose="020F0502020204030204" pitchFamily="34" charset="0"/>
                <a:ea typeface="Calibri" panose="020F0502020204030204" pitchFamily="34" charset="0"/>
                <a:cs typeface="Times New Roman" panose="02020603050405020304" pitchFamily="18" charset="0"/>
              </a:rPr>
              <a:t>For I know my 	transgressions, and my sin is ever before me.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4 </a:t>
            </a:r>
            <a:r>
              <a:rPr lang="en-US" i="1" dirty="0">
                <a:effectLst/>
                <a:latin typeface="Calibri" panose="020F0502020204030204" pitchFamily="34" charset="0"/>
                <a:ea typeface="Calibri" panose="020F0502020204030204" pitchFamily="34" charset="0"/>
                <a:cs typeface="Times New Roman" panose="02020603050405020304" pitchFamily="18" charset="0"/>
              </a:rPr>
              <a:t>Against you, you only, have I sinned and done what is evil in your sight, so that you may be justified in your words and blameless in your judgment.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5 </a:t>
            </a:r>
            <a:r>
              <a:rPr lang="en-US" i="1" dirty="0">
                <a:effectLst/>
                <a:latin typeface="Calibri" panose="020F0502020204030204" pitchFamily="34" charset="0"/>
                <a:ea typeface="Calibri" panose="020F0502020204030204" pitchFamily="34" charset="0"/>
                <a:cs typeface="Times New Roman" panose="02020603050405020304" pitchFamily="18" charset="0"/>
              </a:rPr>
              <a:t>Behold, I was brought forth in iniquity, and in sin did my mother conceive me. </a:t>
            </a:r>
          </a:p>
          <a:p>
            <a:endParaRPr lang="en-US" sz="2000" dirty="0"/>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05606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xmlns=""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95CFB1C7-A3A4-4E33-86DB-C31A5BC72ACE}"/>
              </a:ext>
            </a:extLst>
          </p:cNvPr>
          <p:cNvSpPr>
            <a:spLocks noGrp="1"/>
          </p:cNvSpPr>
          <p:nvPr>
            <p:ph type="title"/>
          </p:nvPr>
        </p:nvSpPr>
        <p:spPr>
          <a:xfrm>
            <a:off x="1389278" y="1233241"/>
            <a:ext cx="3240506" cy="4064628"/>
          </a:xfrm>
        </p:spPr>
        <p:txBody>
          <a:bodyPr>
            <a:normAutofit/>
          </a:bodyPr>
          <a:lstStyle/>
          <a:p>
            <a:r>
              <a:rPr lang="en-US" b="1" dirty="0">
                <a:solidFill>
                  <a:srgbClr val="FFFFFF"/>
                </a:solidFill>
              </a:rPr>
              <a:t>Who Needs to be reconciled?</a:t>
            </a:r>
          </a:p>
        </p:txBody>
      </p:sp>
      <p:sp>
        <p:nvSpPr>
          <p:cNvPr id="21"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EC718B45-94CE-4077-8E3D-C98CFDA8622E}"/>
              </a:ext>
            </a:extLst>
          </p:cNvPr>
          <p:cNvSpPr>
            <a:spLocks noGrp="1"/>
          </p:cNvSpPr>
          <p:nvPr>
            <p:ph idx="1"/>
          </p:nvPr>
        </p:nvSpPr>
        <p:spPr>
          <a:xfrm>
            <a:off x="6096000" y="820880"/>
            <a:ext cx="5257799" cy="4889350"/>
          </a:xfrm>
        </p:spPr>
        <p:txBody>
          <a:bodyPr anchor="t">
            <a:normAutofit fontScale="92500" lnSpcReduction="10000"/>
          </a:bodyPr>
          <a:lstStyle/>
          <a:p>
            <a:pPr marL="0" marR="0">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Identify the parties to be reconciled and how we should view them.</a:t>
            </a:r>
          </a:p>
          <a:p>
            <a:pPr marL="0" marR="0">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12. 	First, I need to be reconciled to </a:t>
            </a:r>
            <a:r>
              <a:rPr lang="en-US" i="1" u="sng" dirty="0">
                <a:latin typeface="Calibri" panose="020F0502020204030204" pitchFamily="34" charset="0"/>
                <a:ea typeface="Calibri" panose="020F0502020204030204" pitchFamily="34" charset="0"/>
                <a:cs typeface="Times New Roman" panose="02020603050405020304" pitchFamily="18" charset="0"/>
              </a:rPr>
              <a:t>____</a:t>
            </a:r>
            <a:r>
              <a:rPr lang="en-US" i="1" u="sng"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06400" marR="0">
              <a:spcBef>
                <a:spcPts val="0"/>
              </a:spcBef>
              <a:spcAft>
                <a:spcPts val="800"/>
              </a:spcAft>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406400" marR="0">
              <a:spcBef>
                <a:spcPts val="0"/>
              </a:spcBef>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1 John 1:8–9 (ESV)</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baseline="30000" dirty="0">
                <a:effectLst/>
                <a:latin typeface="Calibri" panose="020F0502020204030204" pitchFamily="34" charset="0"/>
                <a:ea typeface="Calibri" panose="020F0502020204030204" pitchFamily="34" charset="0"/>
                <a:cs typeface="Times New Roman" panose="02020603050405020304" pitchFamily="18" charset="0"/>
              </a:rPr>
              <a:t>8 </a:t>
            </a:r>
            <a:r>
              <a:rPr lang="en-US" i="1" dirty="0">
                <a:effectLst/>
                <a:latin typeface="Calibri" panose="020F0502020204030204" pitchFamily="34" charset="0"/>
                <a:ea typeface="Calibri" panose="020F0502020204030204" pitchFamily="34" charset="0"/>
                <a:cs typeface="Times New Roman" panose="02020603050405020304" pitchFamily="18" charset="0"/>
              </a:rPr>
              <a:t>If we say we have no sin, we deceive ourselves, and the truth is not in us. </a:t>
            </a:r>
            <a:r>
              <a:rPr lang="en-US" b="1" i="1" baseline="30000" dirty="0">
                <a:effectLst/>
                <a:latin typeface="Calibri" panose="020F0502020204030204" pitchFamily="34" charset="0"/>
                <a:ea typeface="Calibri" panose="020F0502020204030204" pitchFamily="34" charset="0"/>
                <a:cs typeface="Times New Roman" panose="02020603050405020304" pitchFamily="18" charset="0"/>
              </a:rPr>
              <a:t>9 </a:t>
            </a:r>
            <a:r>
              <a:rPr lang="en-US" i="1" dirty="0">
                <a:effectLst/>
                <a:latin typeface="Calibri" panose="020F0502020204030204" pitchFamily="34" charset="0"/>
                <a:ea typeface="Calibri" panose="020F0502020204030204" pitchFamily="34" charset="0"/>
                <a:cs typeface="Times New Roman" panose="02020603050405020304" pitchFamily="18" charset="0"/>
              </a:rPr>
              <a:t>If we confess our sins, he is faithful and just to forgive us our sins and to cleanse us from all unrighteousness</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000" dirty="0"/>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71461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245A9F99-D9B1-4094-A2E2-B90AC1DB7B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B7FAF607-473A-4A43-A23D-BBFF5C4117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86F80C28-EDD9-4D07-A79B-1C07604848A6}"/>
              </a:ext>
            </a:extLst>
          </p:cNvPr>
          <p:cNvSpPr>
            <a:spLocks noGrp="1"/>
          </p:cNvSpPr>
          <p:nvPr>
            <p:ph type="title"/>
          </p:nvPr>
        </p:nvSpPr>
        <p:spPr>
          <a:xfrm>
            <a:off x="6094105" y="802955"/>
            <a:ext cx="4977976" cy="1454051"/>
          </a:xfrm>
        </p:spPr>
        <p:txBody>
          <a:bodyPr>
            <a:normAutofit/>
          </a:bodyPr>
          <a:lstStyle/>
          <a:p>
            <a:r>
              <a:rPr lang="en-US" sz="3600" b="1" dirty="0">
                <a:solidFill>
                  <a:schemeClr val="tx2"/>
                </a:solidFill>
              </a:rPr>
              <a:t>13. Next I want to reconciled to others:</a:t>
            </a:r>
          </a:p>
        </p:txBody>
      </p:sp>
      <p:pic>
        <p:nvPicPr>
          <p:cNvPr id="7" name="Graphic 6" descr="Moon Viewing Ceremony">
            <a:extLst>
              <a:ext uri="{FF2B5EF4-FFF2-40B4-BE49-F238E27FC236}">
                <a16:creationId xmlns:a16="http://schemas.microsoft.com/office/drawing/2014/main" xmlns="" id="{3FE00150-520F-4063-B365-9339B27156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xmlns="" id="{28FDA903-857C-45E8-B9F3-2C1BABA601F0}"/>
              </a:ext>
            </a:extLst>
          </p:cNvPr>
          <p:cNvSpPr>
            <a:spLocks noGrp="1"/>
          </p:cNvSpPr>
          <p:nvPr>
            <p:ph idx="1"/>
          </p:nvPr>
        </p:nvSpPr>
        <p:spPr>
          <a:xfrm>
            <a:off x="6090574" y="2421682"/>
            <a:ext cx="4977578" cy="3639289"/>
          </a:xfrm>
        </p:spPr>
        <p:txBody>
          <a:bodyPr anchor="ctr">
            <a:normAutofit/>
          </a:bodyPr>
          <a:lstStyle/>
          <a:p>
            <a:pPr marL="0" marR="0">
              <a:spcBef>
                <a:spcPts val="0"/>
              </a:spcBef>
              <a:spcAft>
                <a:spcPts val="800"/>
              </a:spcAft>
            </a:pPr>
            <a:endParaRPr lang="en-US" sz="24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3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Someone who has something against _____.</a:t>
            </a:r>
          </a:p>
          <a:p>
            <a:pPr marL="457200" marR="0">
              <a:spcBef>
                <a:spcPts val="0"/>
              </a:spcBef>
              <a:spcAft>
                <a:spcPts val="800"/>
              </a:spcAft>
            </a:pPr>
            <a:endParaRPr lang="en-US" sz="1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solidFill>
                <a:schemeClr val="tx2"/>
              </a:solidFill>
            </a:endParaRPr>
          </a:p>
        </p:txBody>
      </p:sp>
      <p:grpSp>
        <p:nvGrpSpPr>
          <p:cNvPr id="14" name="Group 13">
            <a:extLst>
              <a:ext uri="{FF2B5EF4-FFF2-40B4-BE49-F238E27FC236}">
                <a16:creationId xmlns:a16="http://schemas.microsoft.com/office/drawing/2014/main" xmlns="" id="{C5F6476F-D303-44D3-B30F-1BA348F0F64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xmlns="" id="{C972EB4B-0539-4430-9340-8117B9D7C3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xmlns="" id="{ACA5348F-9FF6-485F-898D-1BED7EC727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xmlns="" id="{33B89F41-1D91-447A-88C5-8A917809FE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65307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245A9F99-D9B1-4094-A2E2-B90AC1DB7B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B7FAF607-473A-4A43-A23D-BBFF5C4117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86F80C28-EDD9-4D07-A79B-1C07604848A6}"/>
              </a:ext>
            </a:extLst>
          </p:cNvPr>
          <p:cNvSpPr>
            <a:spLocks noGrp="1"/>
          </p:cNvSpPr>
          <p:nvPr>
            <p:ph type="title"/>
          </p:nvPr>
        </p:nvSpPr>
        <p:spPr>
          <a:xfrm>
            <a:off x="6094105" y="802955"/>
            <a:ext cx="4977976" cy="1454051"/>
          </a:xfrm>
        </p:spPr>
        <p:txBody>
          <a:bodyPr>
            <a:normAutofit/>
          </a:bodyPr>
          <a:lstStyle/>
          <a:p>
            <a:r>
              <a:rPr lang="en-US" sz="3600" b="1" dirty="0">
                <a:solidFill>
                  <a:schemeClr val="tx2"/>
                </a:solidFill>
              </a:rPr>
              <a:t>13. Next I want to reconciled to others:</a:t>
            </a:r>
          </a:p>
        </p:txBody>
      </p:sp>
      <p:pic>
        <p:nvPicPr>
          <p:cNvPr id="7" name="Graphic 6" descr="Moon Viewing Ceremony">
            <a:extLst>
              <a:ext uri="{FF2B5EF4-FFF2-40B4-BE49-F238E27FC236}">
                <a16:creationId xmlns:a16="http://schemas.microsoft.com/office/drawing/2014/main" xmlns="" id="{3FE00150-520F-4063-B365-9339B27156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xmlns="" id="{28FDA903-857C-45E8-B9F3-2C1BABA601F0}"/>
              </a:ext>
            </a:extLst>
          </p:cNvPr>
          <p:cNvSpPr>
            <a:spLocks noGrp="1"/>
          </p:cNvSpPr>
          <p:nvPr>
            <p:ph idx="1"/>
          </p:nvPr>
        </p:nvSpPr>
        <p:spPr>
          <a:xfrm>
            <a:off x="6090574" y="2257006"/>
            <a:ext cx="4977578" cy="4242268"/>
          </a:xfrm>
        </p:spPr>
        <p:txBody>
          <a:bodyPr anchor="ctr">
            <a:normAutofit lnSpcReduction="10000"/>
          </a:bodyPr>
          <a:lstStyle/>
          <a:p>
            <a:pPr marL="457200" marR="0">
              <a:spcBef>
                <a:spcPts val="0"/>
              </a:spcBef>
              <a:spcAft>
                <a:spcPts val="800"/>
              </a:spcAft>
            </a:pPr>
            <a:endParaRPr lang="en-US" sz="1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800"/>
              </a:spcAft>
            </a:pPr>
            <a:r>
              <a:rPr lang="en-US"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Matthew 5:23–24 (ESV)</a:t>
            </a:r>
            <a:r>
              <a:rPr lang="en-US"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23 </a:t>
            </a:r>
            <a:r>
              <a:rPr lang="en-US"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 if you are offering your gift at the altar and there remember that your brother has something against you, </a:t>
            </a:r>
            <a:r>
              <a:rPr lang="en-US" b="1" i="1" baseline="30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24 </a:t>
            </a:r>
            <a:r>
              <a:rPr lang="en-US"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leave your gift there before the altar and go. First be reconciled to your brother, and then come and offer your gift. </a:t>
            </a:r>
          </a:p>
          <a:p>
            <a:endParaRPr lang="en-US" sz="1800" dirty="0">
              <a:solidFill>
                <a:schemeClr val="tx2"/>
              </a:solidFill>
            </a:endParaRPr>
          </a:p>
        </p:txBody>
      </p:sp>
      <p:grpSp>
        <p:nvGrpSpPr>
          <p:cNvPr id="14" name="Group 13">
            <a:extLst>
              <a:ext uri="{FF2B5EF4-FFF2-40B4-BE49-F238E27FC236}">
                <a16:creationId xmlns:a16="http://schemas.microsoft.com/office/drawing/2014/main" xmlns="" id="{C5F6476F-D303-44D3-B30F-1BA348F0F64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xmlns="" id="{C972EB4B-0539-4430-9340-8117B9D7C3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xmlns="" id="{ACA5348F-9FF6-485F-898D-1BED7EC727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xmlns="" id="{33B89F41-1D91-447A-88C5-8A917809FE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417560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89C5E17-24D0-4696-A3C5-A2261FB455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6929B58F-2358-44CC-ACE5-EF1BD3C6C8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 name="Title 1">
            <a:extLst>
              <a:ext uri="{FF2B5EF4-FFF2-40B4-BE49-F238E27FC236}">
                <a16:creationId xmlns:a16="http://schemas.microsoft.com/office/drawing/2014/main" xmlns="" id="{05B8E262-0FD4-4D05-91F3-34704D41B97D}"/>
              </a:ext>
            </a:extLst>
          </p:cNvPr>
          <p:cNvSpPr>
            <a:spLocks noGrp="1"/>
          </p:cNvSpPr>
          <p:nvPr>
            <p:ph type="title"/>
          </p:nvPr>
        </p:nvSpPr>
        <p:spPr>
          <a:xfrm>
            <a:off x="640080" y="1144539"/>
            <a:ext cx="3855720" cy="4371974"/>
          </a:xfrm>
        </p:spPr>
        <p:txBody>
          <a:bodyPr>
            <a:normAutofit/>
          </a:bodyPr>
          <a:lstStyle/>
          <a:p>
            <a:r>
              <a:rPr lang="en-US" sz="3200" b="1" dirty="0">
                <a:solidFill>
                  <a:schemeClr val="tx2"/>
                </a:solidFill>
              </a:rPr>
              <a:t>Someone who has sinned against ____.</a:t>
            </a:r>
          </a:p>
        </p:txBody>
      </p:sp>
      <p:grpSp>
        <p:nvGrpSpPr>
          <p:cNvPr id="12" name="Group 11">
            <a:extLst>
              <a:ext uri="{FF2B5EF4-FFF2-40B4-BE49-F238E27FC236}">
                <a16:creationId xmlns:a16="http://schemas.microsoft.com/office/drawing/2014/main" xmlns="" id="{09DA5303-A1AF-4830-806C-51FCD96188B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897348" y="5285"/>
            <a:ext cx="7294653" cy="6858000"/>
            <a:chOff x="4897348" y="-5799"/>
            <a:chExt cx="7294653" cy="6858000"/>
          </a:xfrm>
        </p:grpSpPr>
        <p:sp>
          <p:nvSpPr>
            <p:cNvPr id="13" name="Freeform: Shape 12">
              <a:extLst>
                <a:ext uri="{FF2B5EF4-FFF2-40B4-BE49-F238E27FC236}">
                  <a16:creationId xmlns:a16="http://schemas.microsoft.com/office/drawing/2014/main" xmlns="" id="{4FAAA8C8-4EB7-45F1-BF24-3EF0F4DC44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xmlns="" id="{A77FC097-E4F2-4A45-82E8-3808FA553C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xmlns="" id="{D0DF88B0-FA8A-47F5-8EAC-1880B1A51B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xmlns="" id="{59179F87-25A6-4533-BBAA-AB646FB9FBF1}"/>
              </a:ext>
            </a:extLst>
          </p:cNvPr>
          <p:cNvSpPr>
            <a:spLocks noGrp="1"/>
          </p:cNvSpPr>
          <p:nvPr>
            <p:ph idx="1"/>
          </p:nvPr>
        </p:nvSpPr>
        <p:spPr>
          <a:xfrm>
            <a:off x="6632812" y="1032987"/>
            <a:ext cx="4919108" cy="4792027"/>
          </a:xfrm>
        </p:spPr>
        <p:txBody>
          <a:bodyPr anchor="ctr">
            <a:normAutofit/>
          </a:bodyPr>
          <a:lstStyle/>
          <a:p>
            <a:pPr marL="0" marR="0" indent="0">
              <a:spcBef>
                <a:spcPts val="0"/>
              </a:spcBef>
              <a:spcAft>
                <a:spcPts val="800"/>
              </a:spcAft>
              <a:buNone/>
            </a:pPr>
            <a:r>
              <a:rPr lang="en-US"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Matthew 18:15 (ESV)</a:t>
            </a:r>
            <a:r>
              <a:rPr lang="en-US"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r>
              <a:rPr lang="en-US" b="1" i="1" baseline="30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15 </a:t>
            </a:r>
            <a:r>
              <a:rPr lang="en-US"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your 	brother sins 	against you, 	go and tell him his fault, 	between you and him 	alone. If he listens to you, 	you have gained your 	brother. </a:t>
            </a:r>
          </a:p>
          <a:p>
            <a:endParaRPr lang="en-US" sz="2000" dirty="0">
              <a:solidFill>
                <a:schemeClr val="tx2"/>
              </a:solidFill>
            </a:endParaRPr>
          </a:p>
        </p:txBody>
      </p:sp>
    </p:spTree>
    <p:extLst>
      <p:ext uri="{BB962C8B-B14F-4D97-AF65-F5344CB8AC3E}">
        <p14:creationId xmlns:p14="http://schemas.microsoft.com/office/powerpoint/2010/main" val="3935669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62CB5724-7A64-4D71-B4C1-936664684ED9}"/>
              </a:ext>
            </a:extLst>
          </p:cNvPr>
          <p:cNvSpPr>
            <a:spLocks noGrp="1"/>
          </p:cNvSpPr>
          <p:nvPr>
            <p:ph type="title"/>
          </p:nvPr>
        </p:nvSpPr>
        <p:spPr>
          <a:xfrm>
            <a:off x="686834" y="1153572"/>
            <a:ext cx="3200400" cy="4461163"/>
          </a:xfrm>
        </p:spPr>
        <p:txBody>
          <a:bodyPr>
            <a:normAutofit/>
          </a:bodyPr>
          <a:lstStyle/>
          <a:p>
            <a:endParaRPr lang="en-US" dirty="0">
              <a:solidFill>
                <a:srgbClr val="FFFFFF"/>
              </a:solidFill>
            </a:endParaRPr>
          </a:p>
        </p:txBody>
      </p:sp>
      <p:sp>
        <p:nvSpPr>
          <p:cNvPr id="37" name="Arc 36">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80A7EF6C-ABB9-4FCA-8D6A-14B7E308196E}"/>
              </a:ext>
            </a:extLst>
          </p:cNvPr>
          <p:cNvSpPr>
            <a:spLocks noGrp="1"/>
          </p:cNvSpPr>
          <p:nvPr>
            <p:ph idx="1"/>
          </p:nvPr>
        </p:nvSpPr>
        <p:spPr>
          <a:xfrm>
            <a:off x="4447308" y="591344"/>
            <a:ext cx="6906491" cy="5585619"/>
          </a:xfrm>
        </p:spPr>
        <p:txBody>
          <a:bodyPr anchor="ctr">
            <a:normAutofit/>
          </a:bodyPr>
          <a:lstStyle/>
          <a:p>
            <a:pPr marL="457200" marR="0" indent="-45720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14. Whether or not I need to be reconciled to someone else, I may need to help a brother or sister in Christ who is _______ in sin.  </a:t>
            </a:r>
          </a:p>
          <a:p>
            <a:pPr marL="457200" marR="0" indent="-457200">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However, I must use care to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restore in a spirit of gentleness </a:t>
            </a:r>
            <a:r>
              <a:rPr lang="en-US" sz="3200" dirty="0">
                <a:effectLst/>
                <a:latin typeface="Calibri" panose="020F0502020204030204" pitchFamily="34" charset="0"/>
                <a:ea typeface="Calibri" panose="020F0502020204030204" pitchFamily="34" charset="0"/>
                <a:cs typeface="Times New Roman" panose="02020603050405020304" pitchFamily="18" charset="0"/>
              </a:rPr>
              <a:t>so that I also may not be __________ to sin.</a:t>
            </a:r>
          </a:p>
          <a:p>
            <a:endParaRPr lang="en-US" dirty="0"/>
          </a:p>
        </p:txBody>
      </p:sp>
    </p:spTree>
    <p:extLst>
      <p:ext uri="{BB962C8B-B14F-4D97-AF65-F5344CB8AC3E}">
        <p14:creationId xmlns:p14="http://schemas.microsoft.com/office/powerpoint/2010/main" val="35639837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62CB5724-7A64-4D71-B4C1-936664684ED9}"/>
              </a:ext>
            </a:extLst>
          </p:cNvPr>
          <p:cNvSpPr>
            <a:spLocks noGrp="1"/>
          </p:cNvSpPr>
          <p:nvPr>
            <p:ph type="title"/>
          </p:nvPr>
        </p:nvSpPr>
        <p:spPr>
          <a:xfrm>
            <a:off x="686834" y="1153572"/>
            <a:ext cx="3200400" cy="4461163"/>
          </a:xfrm>
        </p:spPr>
        <p:txBody>
          <a:bodyPr>
            <a:normAutofit/>
          </a:bodyPr>
          <a:lstStyle/>
          <a:p>
            <a:endParaRPr lang="en-US" dirty="0">
              <a:solidFill>
                <a:srgbClr val="FFFFFF"/>
              </a:solidFill>
            </a:endParaRPr>
          </a:p>
        </p:txBody>
      </p:sp>
      <p:sp>
        <p:nvSpPr>
          <p:cNvPr id="37" name="Arc 36">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80A7EF6C-ABB9-4FCA-8D6A-14B7E308196E}"/>
              </a:ext>
            </a:extLst>
          </p:cNvPr>
          <p:cNvSpPr>
            <a:spLocks noGrp="1"/>
          </p:cNvSpPr>
          <p:nvPr>
            <p:ph idx="1"/>
          </p:nvPr>
        </p:nvSpPr>
        <p:spPr>
          <a:xfrm>
            <a:off x="4447308" y="591344"/>
            <a:ext cx="6906491" cy="5585619"/>
          </a:xfrm>
        </p:spPr>
        <p:txBody>
          <a:bodyPr anchor="ctr">
            <a:normAutofit/>
          </a:bodyPr>
          <a:lstStyle/>
          <a:p>
            <a:pPr marL="45720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Galatians 6:1–2 (ESV) </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6</a:t>
            </a:r>
            <a:r>
              <a:rPr lang="en-US" sz="3200" b="1" i="1" dirty="0">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Brothers, if anyone is caught in any transgression, you who are spiritual should restore him in a spirit of gentleness. Keep watch on yourself, lest you too be tempted.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Bear one another’s burdens, and so fulfill the law of Christ</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3721058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A825EA-2FD7-4911-BCF4-F43072080D89}"/>
              </a:ext>
            </a:extLst>
          </p:cNvPr>
          <p:cNvSpPr>
            <a:spLocks noGrp="1"/>
          </p:cNvSpPr>
          <p:nvPr>
            <p:ph type="title"/>
          </p:nvPr>
        </p:nvSpPr>
        <p:spPr>
          <a:xfrm>
            <a:off x="1653363" y="365760"/>
            <a:ext cx="9367203" cy="1188720"/>
          </a:xfrm>
        </p:spPr>
        <p:txBody>
          <a:bodyPr>
            <a:normAutofit/>
          </a:bodyPr>
          <a:lstStyle/>
          <a:p>
            <a:r>
              <a:rPr lang="en-US" sz="3200" b="1" dirty="0"/>
              <a:t>15. I should view others in conflict as people for whom _______ _____ ______.</a:t>
            </a:r>
          </a:p>
        </p:txBody>
      </p:sp>
      <p:sp>
        <p:nvSpPr>
          <p:cNvPr id="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FDB5AA64-5842-4D61-8D2F-40ECF1A4F7CD}"/>
              </a:ext>
            </a:extLst>
          </p:cNvPr>
          <p:cNvSpPr>
            <a:spLocks noGrp="1"/>
          </p:cNvSpPr>
          <p:nvPr>
            <p:ph idx="1"/>
          </p:nvPr>
        </p:nvSpPr>
        <p:spPr>
          <a:xfrm>
            <a:off x="1653363" y="2176272"/>
            <a:ext cx="9367204" cy="4041648"/>
          </a:xfrm>
        </p:spPr>
        <p:txBody>
          <a:bodyPr anchor="t">
            <a:normAutofit/>
          </a:bodyPr>
          <a:lstStyle/>
          <a:p>
            <a:pPr marL="0" marR="0" indent="0">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John 3:16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effectLst/>
                <a:latin typeface="Calibri" panose="020F0502020204030204" pitchFamily="34" charset="0"/>
                <a:ea typeface="Calibri" panose="020F0502020204030204" pitchFamily="34" charset="0"/>
                <a:cs typeface="Times New Roman" panose="02020603050405020304" pitchFamily="18" charset="0"/>
              </a:rPr>
              <a:t>16</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God so loved the world, that he gave his only Son, that whoever believes in him should not perish but have eternal 	life. </a:t>
            </a:r>
          </a:p>
          <a:p>
            <a:pPr marL="0" marR="0" indent="0">
              <a:spcBef>
                <a:spcPts val="0"/>
              </a:spcBef>
              <a:spcAft>
                <a:spcPts val="800"/>
              </a:spcAft>
              <a:buNone/>
            </a:pPr>
            <a:r>
              <a:rPr lang="en-US" sz="2400" dirty="0">
                <a:effectLst/>
                <a:latin typeface="Calibri" panose="020F0502020204030204" pitchFamily="34" charset="0"/>
                <a:ea typeface="Calibri" panose="020F0502020204030204" pitchFamily="34" charset="0"/>
                <a:cs typeface="Calibri" panose="020F0502020204030204" pitchFamily="34" charset="0"/>
              </a:rPr>
              <a:t>	</a:t>
            </a:r>
          </a:p>
          <a:p>
            <a:pPr marL="0" marR="0">
              <a:spcBef>
                <a:spcPts val="0"/>
              </a:spcBef>
              <a:spcAft>
                <a:spcPts val="800"/>
              </a:spcAft>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3200" dirty="0">
                <a:effectLst/>
                <a:latin typeface="Calibri" panose="020F0502020204030204" pitchFamily="34" charset="0"/>
                <a:ea typeface="Calibri" panose="020F0502020204030204" pitchFamily="34" charset="0"/>
                <a:cs typeface="Calibri" panose="020F0502020204030204" pitchFamily="34" charset="0"/>
              </a:rPr>
              <a:t>This includes: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9769621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EEC26F-E0F4-43FE-9EBF-5B4BDDF2360D}"/>
              </a:ext>
            </a:extLst>
          </p:cNvPr>
          <p:cNvSpPr>
            <a:spLocks noGrp="1"/>
          </p:cNvSpPr>
          <p:nvPr>
            <p:ph type="title"/>
          </p:nvPr>
        </p:nvSpPr>
        <p:spPr>
          <a:xfrm>
            <a:off x="841249" y="365760"/>
            <a:ext cx="9912072" cy="1188404"/>
          </a:xfrm>
        </p:spPr>
        <p:txBody>
          <a:bodyPr>
            <a:normAutofit/>
          </a:bodyPr>
          <a:lstStyle/>
          <a:p>
            <a:r>
              <a:rPr lang="en-US" sz="3200" b="1" dirty="0"/>
              <a:t>A brother or sister in Christ (A fellow child of God.)</a:t>
            </a:r>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7B78F529-8103-4659-9646-2ECB1A365A66}"/>
              </a:ext>
            </a:extLst>
          </p:cNvPr>
          <p:cNvSpPr>
            <a:spLocks noGrp="1"/>
          </p:cNvSpPr>
          <p:nvPr>
            <p:ph idx="1"/>
          </p:nvPr>
        </p:nvSpPr>
        <p:spPr>
          <a:xfrm>
            <a:off x="841248" y="2174358"/>
            <a:ext cx="7731642" cy="4045467"/>
          </a:xfrm>
        </p:spPr>
        <p:txBody>
          <a:bodyPr anchor="t">
            <a:normAutofit/>
          </a:bodyPr>
          <a:lstStyle/>
          <a:p>
            <a:pPr marL="685800" marR="0" indent="0">
              <a:spcBef>
                <a:spcPts val="0"/>
              </a:spcBef>
              <a:spcAft>
                <a:spcPts val="800"/>
              </a:spcAft>
              <a:buNone/>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John 3:1 (ESV</a:t>
            </a:r>
            <a:r>
              <a:rPr lang="en-US" sz="32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See what kind of love the Father has given to us, that we should be called children of God; and so we are. The reason why the world does not know us is that it did not know him. </a:t>
            </a:r>
          </a:p>
          <a:p>
            <a:pPr marL="457200" marR="0" indent="0">
              <a:spcBef>
                <a:spcPts val="0"/>
              </a:spcBef>
              <a:spcAft>
                <a:spcPts val="800"/>
              </a:spcAft>
              <a:buNone/>
            </a:pPr>
            <a:endPar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0">
              <a:spcBef>
                <a:spcPts val="0"/>
              </a:spcBef>
              <a:spcAft>
                <a:spcPts val="800"/>
              </a:spcAft>
              <a:buNone/>
            </a:pP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solidFill>
                <a:schemeClr val="bg1"/>
              </a:solidFill>
            </a:endParaRPr>
          </a:p>
        </p:txBody>
      </p:sp>
    </p:spTree>
    <p:extLst>
      <p:ext uri="{BB962C8B-B14F-4D97-AF65-F5344CB8AC3E}">
        <p14:creationId xmlns:p14="http://schemas.microsoft.com/office/powerpoint/2010/main" val="83552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91CB6-2496-4F90-9141-AF84CBA36E02}"/>
              </a:ext>
            </a:extLst>
          </p:cNvPr>
          <p:cNvSpPr>
            <a:spLocks noGrp="1"/>
          </p:cNvSpPr>
          <p:nvPr>
            <p:ph type="title"/>
          </p:nvPr>
        </p:nvSpPr>
        <p:spPr>
          <a:xfrm>
            <a:off x="1653363" y="365760"/>
            <a:ext cx="9367203" cy="1188720"/>
          </a:xfrm>
        </p:spPr>
        <p:txBody>
          <a:bodyPr>
            <a:normAutofit/>
          </a:bodyPr>
          <a:lstStyle/>
          <a:p>
            <a:endParaRPr lang="en-US" dirty="0"/>
          </a:p>
        </p:txBody>
      </p:sp>
      <p:sp>
        <p:nvSpPr>
          <p:cNvPr id="18" name="Freeform: Shape 7">
            <a:extLst>
              <a:ext uri="{FF2B5EF4-FFF2-40B4-BE49-F238E27FC236}">
                <a16:creationId xmlns:a16="http://schemas.microsoft.com/office/drawing/2014/main" xmlns=""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9">
            <a:extLst>
              <a:ext uri="{FF2B5EF4-FFF2-40B4-BE49-F238E27FC236}">
                <a16:creationId xmlns:a16="http://schemas.microsoft.com/office/drawing/2014/main" xmlns=""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1">
            <a:extLst>
              <a:ext uri="{FF2B5EF4-FFF2-40B4-BE49-F238E27FC236}">
                <a16:creationId xmlns:a16="http://schemas.microsoft.com/office/drawing/2014/main" xmlns=""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33AAEB47-B1B7-4EB2-8967-A4910FFE367B}"/>
              </a:ext>
            </a:extLst>
          </p:cNvPr>
          <p:cNvSpPr>
            <a:spLocks noGrp="1"/>
          </p:cNvSpPr>
          <p:nvPr>
            <p:ph idx="1"/>
          </p:nvPr>
        </p:nvSpPr>
        <p:spPr>
          <a:xfrm>
            <a:off x="1653363" y="2176272"/>
            <a:ext cx="9367204" cy="4041648"/>
          </a:xfrm>
        </p:spPr>
        <p:txBody>
          <a:bodyPr anchor="t">
            <a:normAutofit/>
          </a:bodyPr>
          <a:lstStyle/>
          <a:p>
            <a:pPr marL="0" marR="0" indent="228600">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Romans 3:23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all have sinned and fall short of the glory of God, </a:t>
            </a:r>
          </a:p>
          <a:p>
            <a:pPr marL="0" marR="0" indent="228600">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James 2:10 (ESV)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10 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whoever keeps the whole law but fails in one point has become guilty of all of it. </a:t>
            </a:r>
          </a:p>
          <a:p>
            <a:pPr marL="0" marR="0" indent="0">
              <a:spcBef>
                <a:spcPts val="0"/>
              </a:spcBef>
              <a:spcAft>
                <a:spcPts val="800"/>
              </a:spcAft>
              <a:buNone/>
            </a:pPr>
            <a:endParaRPr lang="en-US" sz="3200" i="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5132633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EEC26F-E0F4-43FE-9EBF-5B4BDDF2360D}"/>
              </a:ext>
            </a:extLst>
          </p:cNvPr>
          <p:cNvSpPr>
            <a:spLocks noGrp="1"/>
          </p:cNvSpPr>
          <p:nvPr>
            <p:ph type="title"/>
          </p:nvPr>
        </p:nvSpPr>
        <p:spPr>
          <a:xfrm>
            <a:off x="841249" y="365760"/>
            <a:ext cx="9912072" cy="1188404"/>
          </a:xfrm>
        </p:spPr>
        <p:txBody>
          <a:bodyPr>
            <a:normAutofit/>
          </a:bodyPr>
          <a:lstStyle/>
          <a:p>
            <a:r>
              <a:rPr lang="en-US" sz="3200" b="1" dirty="0"/>
              <a:t>A brother or sister in Christ (A fellow child of God.)</a:t>
            </a:r>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xmlns="" id="{7B78F529-8103-4659-9646-2ECB1A365A66}"/>
              </a:ext>
            </a:extLst>
          </p:cNvPr>
          <p:cNvSpPr>
            <a:spLocks noGrp="1"/>
          </p:cNvSpPr>
          <p:nvPr>
            <p:ph idx="1"/>
          </p:nvPr>
        </p:nvSpPr>
        <p:spPr>
          <a:xfrm>
            <a:off x="841248" y="2174358"/>
            <a:ext cx="7731642" cy="4045467"/>
          </a:xfrm>
        </p:spPr>
        <p:txBody>
          <a:bodyPr anchor="t">
            <a:normAutofit/>
          </a:bodyPr>
          <a:lstStyle/>
          <a:p>
            <a:pPr marL="457200" marR="0" indent="0">
              <a:spcBef>
                <a:spcPts val="0"/>
              </a:spcBef>
              <a:spcAft>
                <a:spcPts val="800"/>
              </a:spcAft>
              <a:buNone/>
            </a:pPr>
            <a:endPar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0">
              <a:spcBef>
                <a:spcPts val="0"/>
              </a:spcBef>
              <a:spcAft>
                <a:spcPts val="800"/>
              </a:spcAft>
              <a:buNone/>
            </a:pP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John 3:23 (ESV)</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this is his commandment, that we believe in the name of his Son Jesus Christ and love one another, just as he has commanded us</a:t>
            </a:r>
            <a:r>
              <a:rPr lang="en-US" sz="2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solidFill>
                <a:schemeClr val="bg1"/>
              </a:solidFill>
            </a:endParaRPr>
          </a:p>
        </p:txBody>
      </p:sp>
    </p:spTree>
    <p:extLst>
      <p:ext uri="{BB962C8B-B14F-4D97-AF65-F5344CB8AC3E}">
        <p14:creationId xmlns:p14="http://schemas.microsoft.com/office/powerpoint/2010/main" val="10084128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00E019C-BA2D-4B6F-A9DA-1CF68159E221}"/>
              </a:ext>
            </a:extLst>
          </p:cNvPr>
          <p:cNvSpPr>
            <a:spLocks noGrp="1"/>
          </p:cNvSpPr>
          <p:nvPr>
            <p:ph type="title"/>
          </p:nvPr>
        </p:nvSpPr>
        <p:spPr>
          <a:xfrm>
            <a:off x="578370" y="2037134"/>
            <a:ext cx="3669161" cy="2760098"/>
          </a:xfrm>
        </p:spPr>
        <p:txBody>
          <a:bodyPr>
            <a:normAutofit/>
          </a:bodyPr>
          <a:lstStyle/>
          <a:p>
            <a:r>
              <a:rPr lang="en-US" sz="3200" b="1" dirty="0">
                <a:solidFill>
                  <a:srgbClr val="FFFFFF"/>
                </a:solidFill>
              </a:rPr>
              <a:t>Someone who does not yet know Christ</a:t>
            </a:r>
          </a:p>
        </p:txBody>
      </p:sp>
      <p:sp>
        <p:nvSpPr>
          <p:cNvPr id="3" name="Content Placeholder 2">
            <a:extLst>
              <a:ext uri="{FF2B5EF4-FFF2-40B4-BE49-F238E27FC236}">
                <a16:creationId xmlns:a16="http://schemas.microsoft.com/office/drawing/2014/main" xmlns="" id="{92C7C40B-D376-4227-85B9-35F3FF9DFFBE}"/>
              </a:ext>
            </a:extLst>
          </p:cNvPr>
          <p:cNvSpPr>
            <a:spLocks noGrp="1"/>
          </p:cNvSpPr>
          <p:nvPr>
            <p:ph idx="1"/>
          </p:nvPr>
        </p:nvSpPr>
        <p:spPr>
          <a:xfrm>
            <a:off x="6090574" y="801866"/>
            <a:ext cx="5306084" cy="5230634"/>
          </a:xfrm>
        </p:spPr>
        <p:txBody>
          <a:bodyPr anchor="ctr">
            <a:normAutofit/>
          </a:bodyPr>
          <a:lstStyle/>
          <a:p>
            <a:pPr marL="742950" marR="0" lvl="1" indent="-285750">
              <a:spcBef>
                <a:spcPts val="0"/>
              </a:spcBef>
              <a:spcAft>
                <a:spcPts val="800"/>
              </a:spcAft>
              <a:buFont typeface="Courier New" panose="02070309020205020404" pitchFamily="49" charset="0"/>
              <a:buChar char="o"/>
            </a:pPr>
            <a:endParaRPr lang="en-US"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800"/>
              </a:spcAft>
            </a:pPr>
            <a:r>
              <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Peter 2:12 (ESV) </a:t>
            </a:r>
            <a:r>
              <a:rPr lang="en-US" sz="3200"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12 </a:t>
            </a:r>
            <a:r>
              <a:rPr lang="en-US" sz="3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Keep your conduct among the Gentiles honorable, so that when they speak against you as evildoers, they may see your good deeds and glorify God </a:t>
            </a: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 the day of visitation. </a:t>
            </a:r>
          </a:p>
          <a:p>
            <a:endParaRPr lang="en-US" sz="1700" dirty="0">
              <a:solidFill>
                <a:srgbClr val="000000"/>
              </a:solidFill>
            </a:endParaRPr>
          </a:p>
        </p:txBody>
      </p:sp>
    </p:spTree>
    <p:extLst>
      <p:ext uri="{BB962C8B-B14F-4D97-AF65-F5344CB8AC3E}">
        <p14:creationId xmlns:p14="http://schemas.microsoft.com/office/powerpoint/2010/main" val="12684813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700E019C-BA2D-4B6F-A9DA-1CF68159E221}"/>
              </a:ext>
            </a:extLst>
          </p:cNvPr>
          <p:cNvSpPr>
            <a:spLocks noGrp="1"/>
          </p:cNvSpPr>
          <p:nvPr>
            <p:ph type="title"/>
          </p:nvPr>
        </p:nvSpPr>
        <p:spPr>
          <a:xfrm>
            <a:off x="578370" y="2037134"/>
            <a:ext cx="3669161" cy="2760098"/>
          </a:xfrm>
        </p:spPr>
        <p:txBody>
          <a:bodyPr>
            <a:normAutofit/>
          </a:bodyPr>
          <a:lstStyle/>
          <a:p>
            <a:r>
              <a:rPr lang="en-US" sz="3200" b="1" dirty="0">
                <a:solidFill>
                  <a:srgbClr val="FFFFFF"/>
                </a:solidFill>
              </a:rPr>
              <a:t>Someone who does not yet know Christ</a:t>
            </a:r>
          </a:p>
        </p:txBody>
      </p:sp>
      <p:sp>
        <p:nvSpPr>
          <p:cNvPr id="3" name="Content Placeholder 2">
            <a:extLst>
              <a:ext uri="{FF2B5EF4-FFF2-40B4-BE49-F238E27FC236}">
                <a16:creationId xmlns:a16="http://schemas.microsoft.com/office/drawing/2014/main" xmlns="" id="{92C7C40B-D376-4227-85B9-35F3FF9DFFBE}"/>
              </a:ext>
            </a:extLst>
          </p:cNvPr>
          <p:cNvSpPr>
            <a:spLocks noGrp="1"/>
          </p:cNvSpPr>
          <p:nvPr>
            <p:ph idx="1"/>
          </p:nvPr>
        </p:nvSpPr>
        <p:spPr>
          <a:xfrm>
            <a:off x="5838092" y="604911"/>
            <a:ext cx="5558566" cy="5795889"/>
          </a:xfrm>
        </p:spPr>
        <p:txBody>
          <a:bodyPr anchor="ctr">
            <a:normAutofit fontScale="92500" lnSpcReduction="20000"/>
          </a:bodyPr>
          <a:lstStyle/>
          <a:p>
            <a:pPr marL="742950" marR="0" lvl="1" indent="-285750">
              <a:spcBef>
                <a:spcPts val="0"/>
              </a:spcBef>
              <a:spcAft>
                <a:spcPts val="800"/>
              </a:spcAft>
              <a:buFont typeface="Courier New" panose="02070309020205020404" pitchFamily="49" charset="0"/>
              <a:buChar char="o"/>
            </a:pPr>
            <a:endParaRPr lang="en-US"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800"/>
              </a:spcAft>
            </a:pPr>
            <a:r>
              <a:rPr lang="en-US"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Peter 3:14–17 (ESV)</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But even if you should suffer for righteousness’ sake, you will be blessed. Have no fear of them, nor be troubled,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but in your hearts honor Christ the Lord as holy, always being prepared to make a defense to anyone who asks you for a reason for the hope that is in you; yet do it with gentleness and respect,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having a good conscience, so that, when you are slandered, those who revile your good behavior in Christ may be put to shame. </a:t>
            </a:r>
            <a:r>
              <a:rPr lang="en-US" b="1" i="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17 </a:t>
            </a:r>
            <a:r>
              <a:rPr lang="en-US"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it is better to suffer for doing good, if that should be God’s will, than for doing evil. </a:t>
            </a:r>
          </a:p>
          <a:p>
            <a:endParaRPr lang="en-US" sz="1700" dirty="0">
              <a:solidFill>
                <a:srgbClr val="000000"/>
              </a:solidFill>
            </a:endParaRPr>
          </a:p>
        </p:txBody>
      </p:sp>
    </p:spTree>
    <p:extLst>
      <p:ext uri="{BB962C8B-B14F-4D97-AF65-F5344CB8AC3E}">
        <p14:creationId xmlns:p14="http://schemas.microsoft.com/office/powerpoint/2010/main" val="10664052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xmlns="" id="{AA5872E8-EA5E-47D2-B09D-9D45A6889D8A}"/>
              </a:ext>
            </a:extLst>
          </p:cNvPr>
          <p:cNvSpPr>
            <a:spLocks noGrp="1"/>
          </p:cNvSpPr>
          <p:nvPr>
            <p:ph type="title"/>
          </p:nvPr>
        </p:nvSpPr>
        <p:spPr>
          <a:xfrm>
            <a:off x="801340" y="802955"/>
            <a:ext cx="4977976" cy="1454051"/>
          </a:xfrm>
        </p:spPr>
        <p:txBody>
          <a:bodyPr>
            <a:normAutofit/>
          </a:bodyPr>
          <a:lstStyle/>
          <a:p>
            <a:r>
              <a:rPr lang="en-US" sz="3100" b="1" dirty="0">
                <a:solidFill>
                  <a:srgbClr val="000000"/>
                </a:solidFill>
              </a:rPr>
              <a:t>What is the difference between conflict </a:t>
            </a:r>
            <a:r>
              <a:rPr lang="en-US" sz="3100" b="1" i="1" dirty="0">
                <a:solidFill>
                  <a:srgbClr val="000000"/>
                </a:solidFill>
              </a:rPr>
              <a:t>resolution </a:t>
            </a:r>
            <a:r>
              <a:rPr lang="en-US" sz="3100" b="1" dirty="0">
                <a:solidFill>
                  <a:srgbClr val="000000"/>
                </a:solidFill>
              </a:rPr>
              <a:t>and </a:t>
            </a:r>
            <a:r>
              <a:rPr lang="en-US" sz="3100" b="1" i="1" dirty="0">
                <a:solidFill>
                  <a:srgbClr val="000000"/>
                </a:solidFill>
              </a:rPr>
              <a:t>reconciliation</a:t>
            </a:r>
            <a:r>
              <a:rPr lang="en-US" sz="3100" b="1" dirty="0">
                <a:solidFill>
                  <a:srgbClr val="000000"/>
                </a:solidFill>
              </a:rPr>
              <a:t>?</a:t>
            </a:r>
          </a:p>
        </p:txBody>
      </p:sp>
      <p:sp>
        <p:nvSpPr>
          <p:cNvPr id="3" name="Content Placeholder 2">
            <a:extLst>
              <a:ext uri="{FF2B5EF4-FFF2-40B4-BE49-F238E27FC236}">
                <a16:creationId xmlns:a16="http://schemas.microsoft.com/office/drawing/2014/main" xmlns="" id="{815FFA45-7C65-4371-8F84-88E75E672DA3}"/>
              </a:ext>
            </a:extLst>
          </p:cNvPr>
          <p:cNvSpPr>
            <a:spLocks noGrp="1"/>
          </p:cNvSpPr>
          <p:nvPr>
            <p:ph idx="1"/>
          </p:nvPr>
        </p:nvSpPr>
        <p:spPr>
          <a:xfrm>
            <a:off x="797809" y="2421682"/>
            <a:ext cx="5943500" cy="4211347"/>
          </a:xfrm>
        </p:spPr>
        <p:txBody>
          <a:bodyPr anchor="ctr">
            <a:normAutofit lnSpcReduction="10000"/>
          </a:bodyPr>
          <a:lstStyle/>
          <a:p>
            <a:pPr marL="914400" marR="0">
              <a:spcBef>
                <a:spcPts val="0"/>
              </a:spcBef>
              <a:spcAft>
                <a:spcPts val="80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a:t>
            </a:r>
            <a:r>
              <a:rPr lang="en-US" sz="3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conflict resolution</a:t>
            </a:r>
            <a:r>
              <a:rPr lang="en-US" sz="3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we address the material or substantive issues of the conflict.  Examples include issues involving money, property, roles, structure, etc.  We identify the problems to be solved and negotiate with the other person to resolve them.</a:t>
            </a:r>
            <a:endPar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000000"/>
              </a:solidFill>
            </a:endParaRP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Handshake">
            <a:extLst>
              <a:ext uri="{FF2B5EF4-FFF2-40B4-BE49-F238E27FC236}">
                <a16:creationId xmlns:a16="http://schemas.microsoft.com/office/drawing/2014/main" xmlns="" id="{E4CC76F9-3FFB-4194-B1A5-277769360C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8272631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xmlns="" id="{AA5872E8-EA5E-47D2-B09D-9D45A6889D8A}"/>
              </a:ext>
            </a:extLst>
          </p:cNvPr>
          <p:cNvSpPr>
            <a:spLocks noGrp="1"/>
          </p:cNvSpPr>
          <p:nvPr>
            <p:ph type="title"/>
          </p:nvPr>
        </p:nvSpPr>
        <p:spPr>
          <a:xfrm>
            <a:off x="801340" y="802955"/>
            <a:ext cx="4977976" cy="1454051"/>
          </a:xfrm>
        </p:spPr>
        <p:txBody>
          <a:bodyPr>
            <a:normAutofit/>
          </a:bodyPr>
          <a:lstStyle/>
          <a:p>
            <a:r>
              <a:rPr lang="en-US" sz="3100" b="1" dirty="0">
                <a:solidFill>
                  <a:srgbClr val="000000"/>
                </a:solidFill>
              </a:rPr>
              <a:t>What is the difference between conflict </a:t>
            </a:r>
            <a:r>
              <a:rPr lang="en-US" sz="3100" b="1" i="1" dirty="0">
                <a:solidFill>
                  <a:srgbClr val="000000"/>
                </a:solidFill>
              </a:rPr>
              <a:t>resolution </a:t>
            </a:r>
            <a:r>
              <a:rPr lang="en-US" sz="3100" b="1" dirty="0">
                <a:solidFill>
                  <a:srgbClr val="000000"/>
                </a:solidFill>
              </a:rPr>
              <a:t>and </a:t>
            </a:r>
            <a:r>
              <a:rPr lang="en-US" sz="3100" b="1" i="1" dirty="0">
                <a:solidFill>
                  <a:srgbClr val="000000"/>
                </a:solidFill>
              </a:rPr>
              <a:t>reconciliation</a:t>
            </a:r>
            <a:r>
              <a:rPr lang="en-US" sz="3100" b="1" dirty="0">
                <a:solidFill>
                  <a:srgbClr val="000000"/>
                </a:solidFill>
              </a:rPr>
              <a:t>?</a:t>
            </a:r>
          </a:p>
        </p:txBody>
      </p:sp>
      <p:sp>
        <p:nvSpPr>
          <p:cNvPr id="3" name="Content Placeholder 2">
            <a:extLst>
              <a:ext uri="{FF2B5EF4-FFF2-40B4-BE49-F238E27FC236}">
                <a16:creationId xmlns:a16="http://schemas.microsoft.com/office/drawing/2014/main" xmlns="" id="{815FFA45-7C65-4371-8F84-88E75E672DA3}"/>
              </a:ext>
            </a:extLst>
          </p:cNvPr>
          <p:cNvSpPr>
            <a:spLocks noGrp="1"/>
          </p:cNvSpPr>
          <p:nvPr>
            <p:ph idx="1"/>
          </p:nvPr>
        </p:nvSpPr>
        <p:spPr>
          <a:xfrm>
            <a:off x="797809" y="2421682"/>
            <a:ext cx="5943500" cy="4211347"/>
          </a:xfrm>
        </p:spPr>
        <p:txBody>
          <a:bodyPr anchor="ctr">
            <a:normAutofit fontScale="92500" lnSpcReduction="10000"/>
          </a:bodyPr>
          <a:lstStyle/>
          <a:p>
            <a:pPr marL="914400" marR="0">
              <a:spcBef>
                <a:spcPts val="0"/>
              </a:spcBef>
              <a:spcAft>
                <a:spcPts val="80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reconciliation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we seek to restore the relationship by addressing the relational or personal issues of the conflict.  Examples include such things as hurtful words and actions, gossip, avoidance, denial, etc.  Relational issues are reconciled through confession and forgiveness.</a:t>
            </a:r>
            <a:endPar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000000"/>
              </a:solidFill>
            </a:endParaRP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Graphic 6" descr="Handshake">
            <a:extLst>
              <a:ext uri="{FF2B5EF4-FFF2-40B4-BE49-F238E27FC236}">
                <a16:creationId xmlns:a16="http://schemas.microsoft.com/office/drawing/2014/main" xmlns="" id="{E4CC76F9-3FFB-4194-B1A5-277769360C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4259470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B164D969-46F1-44FC-B488-3FA68C6775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xmlns="" id="{F3003D4E-E9FF-4669-90E7-7CED081587F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xmlns="" id="{A7D98261-3895-4FB5-B9CE-26FAF63573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xmlns="" id="{1CE7B6E7-11A5-4E17-9A8E-884A7E3B872D}"/>
              </a:ext>
            </a:extLst>
          </p:cNvPr>
          <p:cNvSpPr>
            <a:spLocks noGrp="1"/>
          </p:cNvSpPr>
          <p:nvPr>
            <p:ph type="title"/>
          </p:nvPr>
        </p:nvSpPr>
        <p:spPr>
          <a:xfrm>
            <a:off x="805661" y="1401859"/>
            <a:ext cx="3510845" cy="4054282"/>
          </a:xfrm>
        </p:spPr>
        <p:txBody>
          <a:bodyPr>
            <a:normAutofit/>
          </a:bodyPr>
          <a:lstStyle/>
          <a:p>
            <a:pPr algn="ctr"/>
            <a:r>
              <a:rPr lang="en-US" sz="3600" b="1" dirty="0">
                <a:solidFill>
                  <a:srgbClr val="FFFFFF"/>
                </a:solidFill>
              </a:rPr>
              <a:t>16.</a:t>
            </a:r>
            <a:br>
              <a:rPr lang="en-US" sz="3600" b="1" dirty="0">
                <a:solidFill>
                  <a:srgbClr val="FFFFFF"/>
                </a:solidFill>
              </a:rPr>
            </a:br>
            <a:r>
              <a:rPr lang="en-US" sz="3600" b="1" dirty="0">
                <a:solidFill>
                  <a:srgbClr val="FFFFFF"/>
                </a:solidFill>
              </a:rPr>
              <a:t> My most serious conflict in all of life is with _____.</a:t>
            </a:r>
          </a:p>
        </p:txBody>
      </p:sp>
      <p:sp>
        <p:nvSpPr>
          <p:cNvPr id="3" name="Content Placeholder 2">
            <a:extLst>
              <a:ext uri="{FF2B5EF4-FFF2-40B4-BE49-F238E27FC236}">
                <a16:creationId xmlns:a16="http://schemas.microsoft.com/office/drawing/2014/main" xmlns="" id="{D4C3E814-34C9-4C40-A8BB-AE687CF0C5DF}"/>
              </a:ext>
            </a:extLst>
          </p:cNvPr>
          <p:cNvSpPr>
            <a:spLocks noGrp="1"/>
          </p:cNvSpPr>
          <p:nvPr>
            <p:ph idx="1"/>
          </p:nvPr>
        </p:nvSpPr>
        <p:spPr>
          <a:xfrm>
            <a:off x="5257800" y="1553134"/>
            <a:ext cx="6128539" cy="3751732"/>
          </a:xfrm>
        </p:spPr>
        <p:txBody>
          <a:bodyPr anchor="ctr">
            <a:normAutofit/>
          </a:bodyPr>
          <a:lstStyle/>
          <a:p>
            <a:pPr marL="0" marR="0">
              <a:spcBef>
                <a:spcPts val="0"/>
              </a:spcBef>
              <a:spcAft>
                <a:spcPts val="800"/>
              </a:spcAft>
            </a:pPr>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Isaiah 59:2 (ESV</a:t>
            </a:r>
            <a:r>
              <a:rPr lang="en-US" sz="3200" b="1"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but your iniquities have made a separation between you and your God, and your 	sins have hidden his face from you so that he does not hear. </a:t>
            </a:r>
          </a:p>
          <a:p>
            <a:endParaRPr lang="en-US" sz="2000" dirty="0">
              <a:solidFill>
                <a:srgbClr val="FFFFFF"/>
              </a:solidFill>
            </a:endParaRPr>
          </a:p>
        </p:txBody>
      </p:sp>
      <p:sp>
        <p:nvSpPr>
          <p:cNvPr id="14" name="Rectangle 13">
            <a:extLst>
              <a:ext uri="{FF2B5EF4-FFF2-40B4-BE49-F238E27FC236}">
                <a16:creationId xmlns:a16="http://schemas.microsoft.com/office/drawing/2014/main" xmlns="" id="{9E0A01E6-95B9-424D-93AE-19F4928DFD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470731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B164D969-46F1-44FC-B488-3FA68C6775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xmlns="" id="{F3003D4E-E9FF-4669-90E7-7CED081587F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xmlns="" id="{A7D98261-3895-4FB5-B9CE-26FAF63573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xmlns="" id="{1CE7B6E7-11A5-4E17-9A8E-884A7E3B872D}"/>
              </a:ext>
            </a:extLst>
          </p:cNvPr>
          <p:cNvSpPr>
            <a:spLocks noGrp="1"/>
          </p:cNvSpPr>
          <p:nvPr>
            <p:ph type="title"/>
          </p:nvPr>
        </p:nvSpPr>
        <p:spPr>
          <a:xfrm>
            <a:off x="805661" y="1401859"/>
            <a:ext cx="3510845" cy="4054282"/>
          </a:xfrm>
        </p:spPr>
        <p:txBody>
          <a:bodyPr>
            <a:normAutofit/>
          </a:bodyPr>
          <a:lstStyle/>
          <a:p>
            <a:pPr algn="ctr"/>
            <a:r>
              <a:rPr lang="en-US" sz="3600" b="1" dirty="0">
                <a:solidFill>
                  <a:srgbClr val="FFFFFF"/>
                </a:solidFill>
              </a:rPr>
              <a:t>16.</a:t>
            </a:r>
            <a:br>
              <a:rPr lang="en-US" sz="3600" b="1" dirty="0">
                <a:solidFill>
                  <a:srgbClr val="FFFFFF"/>
                </a:solidFill>
              </a:rPr>
            </a:br>
            <a:r>
              <a:rPr lang="en-US" sz="3600" b="1" dirty="0">
                <a:solidFill>
                  <a:srgbClr val="FFFFFF"/>
                </a:solidFill>
              </a:rPr>
              <a:t> My most serious conflict in all of life is with _____.</a:t>
            </a:r>
          </a:p>
        </p:txBody>
      </p:sp>
      <p:sp>
        <p:nvSpPr>
          <p:cNvPr id="3" name="Content Placeholder 2">
            <a:extLst>
              <a:ext uri="{FF2B5EF4-FFF2-40B4-BE49-F238E27FC236}">
                <a16:creationId xmlns:a16="http://schemas.microsoft.com/office/drawing/2014/main" xmlns="" id="{D4C3E814-34C9-4C40-A8BB-AE687CF0C5DF}"/>
              </a:ext>
            </a:extLst>
          </p:cNvPr>
          <p:cNvSpPr>
            <a:spLocks noGrp="1"/>
          </p:cNvSpPr>
          <p:nvPr>
            <p:ph idx="1"/>
          </p:nvPr>
        </p:nvSpPr>
        <p:spPr>
          <a:xfrm>
            <a:off x="5257800" y="1553134"/>
            <a:ext cx="6128539" cy="3751732"/>
          </a:xfrm>
        </p:spPr>
        <p:txBody>
          <a:bodyPr anchor="ctr">
            <a:normAutofit/>
          </a:bodyPr>
          <a:lstStyle/>
          <a:p>
            <a:pPr marL="0" marR="0">
              <a:spcBef>
                <a:spcPts val="0"/>
              </a:spcBef>
              <a:spcAft>
                <a:spcPts val="800"/>
              </a:spcAft>
            </a:pPr>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Romans 3:10–12 (ESV)</a:t>
            </a:r>
            <a:r>
              <a:rPr lang="en-US" sz="3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10 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as it is written: “None is righteous, no, not one;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11 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one understands; no one seeks for God.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12 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All have turned aside; together they have become worthless; no one does good, not even one.” </a:t>
            </a:r>
          </a:p>
          <a:p>
            <a:endParaRPr lang="en-US" sz="2000" dirty="0">
              <a:solidFill>
                <a:srgbClr val="FFFFFF"/>
              </a:solidFill>
            </a:endParaRPr>
          </a:p>
        </p:txBody>
      </p:sp>
      <p:sp>
        <p:nvSpPr>
          <p:cNvPr id="14" name="Rectangle 13">
            <a:extLst>
              <a:ext uri="{FF2B5EF4-FFF2-40B4-BE49-F238E27FC236}">
                <a16:creationId xmlns:a16="http://schemas.microsoft.com/office/drawing/2014/main" xmlns="" id="{9E0A01E6-95B9-424D-93AE-19F4928DFD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5249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AD318CC-E2A8-4E27-9548-A047A78999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0EBF56AC-9E62-418C-B13C-75D6828EFD86}"/>
              </a:ext>
            </a:extLst>
          </p:cNvPr>
          <p:cNvSpPr>
            <a:spLocks noGrp="1"/>
          </p:cNvSpPr>
          <p:nvPr>
            <p:ph type="title"/>
          </p:nvPr>
        </p:nvSpPr>
        <p:spPr>
          <a:xfrm>
            <a:off x="645065" y="-154379"/>
            <a:ext cx="3796306" cy="4569625"/>
          </a:xfrm>
        </p:spPr>
        <p:txBody>
          <a:bodyPr anchor="t">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2800" dirty="0">
                <a:effectLst/>
                <a:latin typeface="Calibri" panose="020F0502020204030204" pitchFamily="34" charset="0"/>
                <a:ea typeface="Calibri" panose="020F0502020204030204" pitchFamily="34" charset="0"/>
                <a:cs typeface="Times New Roman" panose="02020603050405020304" pitchFamily="18" charset="0"/>
              </a:rPr>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Calibri" panose="020F0502020204030204" pitchFamily="34" charset="0"/>
                <a:ea typeface="Calibri" panose="020F0502020204030204" pitchFamily="34" charset="0"/>
                <a:cs typeface="Times New Roman" panose="02020603050405020304" pitchFamily="18" charset="0"/>
              </a:rPr>
              <a:t>17.	The consequences of being in conflict with God is </a:t>
            </a:r>
            <a:r>
              <a:rPr lang="en-US" sz="3200" b="1" i="1" u="sng" dirty="0">
                <a:latin typeface="Calibri" panose="020F0502020204030204" pitchFamily="34" charset="0"/>
                <a:ea typeface="Calibri" panose="020F0502020204030204" pitchFamily="34" charset="0"/>
                <a:cs typeface="Times New Roman" panose="02020603050405020304" pitchFamily="18" charset="0"/>
              </a:rPr>
              <a:t>_____.</a:t>
            </a:r>
            <a:br>
              <a:rPr lang="en-US" sz="3200" b="1" i="1" u="sng" dirty="0">
                <a:latin typeface="Calibri" panose="020F0502020204030204" pitchFamily="34" charset="0"/>
                <a:ea typeface="Calibri" panose="020F0502020204030204" pitchFamily="34" charset="0"/>
                <a:cs typeface="Times New Roman" panose="02020603050405020304" pitchFamily="18" charset="0"/>
              </a:rPr>
            </a:br>
            <a:r>
              <a:rPr lang="en-US" sz="3200" b="1" dirty="0">
                <a:effectLst/>
                <a:latin typeface="Calibri" panose="020F0502020204030204" pitchFamily="34" charset="0"/>
                <a:ea typeface="Calibri" panose="020F0502020204030204" pitchFamily="34" charset="0"/>
                <a:cs typeface="Times New Roman" panose="02020603050405020304" pitchFamily="18" charset="0"/>
              </a:rPr>
              <a:t> (Eternal separation from God)</a:t>
            </a:r>
            <a:br>
              <a:rPr lang="en-US" sz="3200" b="1" dirty="0">
                <a:effectLst/>
                <a:latin typeface="Calibri" panose="020F0502020204030204" pitchFamily="34" charset="0"/>
                <a:ea typeface="Calibri" panose="020F0502020204030204" pitchFamily="34" charset="0"/>
                <a:cs typeface="Times New Roman" panose="02020603050405020304" pitchFamily="18" charset="0"/>
              </a:rPr>
            </a:br>
            <a:endParaRPr lang="en-US" sz="3200" b="1" dirty="0"/>
          </a:p>
        </p:txBody>
      </p:sp>
      <p:grpSp>
        <p:nvGrpSpPr>
          <p:cNvPr id="10" name="Group 9">
            <a:extLst>
              <a:ext uri="{FF2B5EF4-FFF2-40B4-BE49-F238E27FC236}">
                <a16:creationId xmlns:a16="http://schemas.microsoft.com/office/drawing/2014/main" xmlns="" id="{B14B560F-9DD7-4302-A60B-EBD3EF59B07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xmlns="" id="{3A9A4357-BD1D-4622-A4FE-766E6AB8DE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xmlns="" id="{C21D6966-343E-49AC-A026-D2497E0C3CA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xmlns="" id="{2C1BBA94-3F40-40AA-8BB9-E69E25E537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62C95F28-F0C9-4CE6-BABF-40301F10375C}"/>
              </a:ext>
            </a:extLst>
          </p:cNvPr>
          <p:cNvSpPr>
            <a:spLocks noGrp="1"/>
          </p:cNvSpPr>
          <p:nvPr>
            <p:ph idx="1"/>
          </p:nvPr>
        </p:nvSpPr>
        <p:spPr>
          <a:xfrm>
            <a:off x="5656218" y="1463039"/>
            <a:ext cx="5542387" cy="4300447"/>
          </a:xfrm>
        </p:spPr>
        <p:txBody>
          <a:bodyPr anchor="t">
            <a:normAutofit/>
          </a:bodyPr>
          <a:lstStyle/>
          <a:p>
            <a:pPr marL="0" marR="0">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Romans 6:23 (ESV)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23 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For the wages of sin is death, but the free gift of God is eternal life in Christ Jesus our Lord. </a:t>
            </a:r>
          </a:p>
          <a:p>
            <a:endParaRPr lang="en-US" sz="2200" dirty="0"/>
          </a:p>
        </p:txBody>
      </p:sp>
    </p:spTree>
    <p:extLst>
      <p:ext uri="{BB962C8B-B14F-4D97-AF65-F5344CB8AC3E}">
        <p14:creationId xmlns:p14="http://schemas.microsoft.com/office/powerpoint/2010/main" val="33867385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6D80C472-FCDC-404D-86AE-21520D3BC0DC}"/>
              </a:ext>
            </a:extLst>
          </p:cNvPr>
          <p:cNvSpPr>
            <a:spLocks noGrp="1"/>
          </p:cNvSpPr>
          <p:nvPr>
            <p:ph type="title"/>
          </p:nvPr>
        </p:nvSpPr>
        <p:spPr>
          <a:xfrm>
            <a:off x="808638" y="386930"/>
            <a:ext cx="9236700" cy="1188950"/>
          </a:xfrm>
        </p:spPr>
        <p:txBody>
          <a:bodyPr anchor="b">
            <a:normAutofit/>
          </a:bodyPr>
          <a:lstStyle/>
          <a:p>
            <a:r>
              <a:rPr lang="en-US" sz="3200" b="1" dirty="0"/>
              <a:t>18. In addressing my conflict with Him, God chose _________ . (Conflict Resolution or Reconciliation)</a:t>
            </a:r>
          </a:p>
        </p:txBody>
      </p:sp>
      <p:grpSp>
        <p:nvGrpSpPr>
          <p:cNvPr id="10" name="Group 9">
            <a:extLst>
              <a:ext uri="{FF2B5EF4-FFF2-40B4-BE49-F238E27FC236}">
                <a16:creationId xmlns:a16="http://schemas.microsoft.com/office/drawing/2014/main" xmlns=""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xmlns=""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xmlns=""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xmlns="" id="{1313AEF2-8ED1-4D04-8520-9B0F2BD145DA}"/>
              </a:ext>
            </a:extLst>
          </p:cNvPr>
          <p:cNvSpPr>
            <a:spLocks noGrp="1"/>
          </p:cNvSpPr>
          <p:nvPr>
            <p:ph idx="1"/>
          </p:nvPr>
        </p:nvSpPr>
        <p:spPr>
          <a:xfrm>
            <a:off x="793660" y="2599509"/>
            <a:ext cx="10143668" cy="3435531"/>
          </a:xfrm>
        </p:spPr>
        <p:txBody>
          <a:bodyPr anchor="ctr">
            <a:normAutofit/>
          </a:bodyPr>
          <a:lstStyle/>
          <a:p>
            <a:pPr marL="685800" marR="0" indent="0">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2 Corinthians 5:18–19 (ESV)</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18 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All this is from God, who through Christ reconciled us to himself and gave us the ministry of reconciliation; </a:t>
            </a:r>
            <a:r>
              <a:rPr lang="en-US" sz="3200" b="1" i="1" baseline="30000" dirty="0">
                <a:effectLst/>
                <a:latin typeface="Calibri" panose="020F0502020204030204" pitchFamily="34" charset="0"/>
                <a:ea typeface="Calibri" panose="020F0502020204030204" pitchFamily="34" charset="0"/>
                <a:cs typeface="Times New Roman" panose="02020603050405020304" pitchFamily="18" charset="0"/>
              </a:rPr>
              <a:t>19 </a:t>
            </a:r>
            <a:r>
              <a:rPr lang="en-US" sz="3200" i="1" dirty="0">
                <a:effectLst/>
                <a:latin typeface="Calibri" panose="020F0502020204030204" pitchFamily="34" charset="0"/>
                <a:ea typeface="Calibri" panose="020F0502020204030204" pitchFamily="34" charset="0"/>
                <a:cs typeface="Times New Roman" panose="02020603050405020304" pitchFamily="18" charset="0"/>
              </a:rPr>
              <a:t>that is, in Christ God was reconciling the world to himself, not counting their trespasses against them, and entrusting to us the message of 	reconciliation. </a:t>
            </a:r>
          </a:p>
          <a:p>
            <a:endParaRPr lang="en-US" sz="2400" dirty="0"/>
          </a:p>
        </p:txBody>
      </p:sp>
    </p:spTree>
    <p:extLst>
      <p:ext uri="{BB962C8B-B14F-4D97-AF65-F5344CB8AC3E}">
        <p14:creationId xmlns:p14="http://schemas.microsoft.com/office/powerpoint/2010/main" val="1188134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E79C2D-F02E-48BA-BD22-E8AC9EBAE819}"/>
              </a:ext>
            </a:extLst>
          </p:cNvPr>
          <p:cNvSpPr>
            <a:spLocks noGrp="1"/>
          </p:cNvSpPr>
          <p:nvPr>
            <p:ph type="title"/>
          </p:nvPr>
        </p:nvSpPr>
        <p:spPr>
          <a:xfrm>
            <a:off x="519545" y="621792"/>
            <a:ext cx="5181503" cy="5504688"/>
          </a:xfrm>
        </p:spPr>
        <p:txBody>
          <a:bodyPr>
            <a:normAutofit/>
          </a:bodyPr>
          <a:lstStyle/>
          <a:p>
            <a:r>
              <a:rPr lang="en-US" sz="3600" b="1" dirty="0"/>
              <a:t>19.	Which is more difficult Conflict resolution or reconciliation?</a:t>
            </a:r>
            <a:br>
              <a:rPr lang="en-US" sz="3600" b="1" dirty="0"/>
            </a:br>
            <a:endParaRPr lang="en-US" sz="3600" b="1" dirty="0"/>
          </a:p>
        </p:txBody>
      </p:sp>
      <p:sp>
        <p:nvSpPr>
          <p:cNvPr id="9" name="Rectangle 8">
            <a:extLst>
              <a:ext uri="{FF2B5EF4-FFF2-40B4-BE49-F238E27FC236}">
                <a16:creationId xmlns:a16="http://schemas.microsoft.com/office/drawing/2014/main" xmlns="" id="{2F56F8EA-3356-4455-9899-320874F6E4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xmlns="" id="{CBC89E80-D42E-4FF3-B84B-7BD2643C54F9}"/>
              </a:ext>
            </a:extLst>
          </p:cNvPr>
          <p:cNvGraphicFramePr>
            <a:graphicFrameLocks noGrp="1"/>
          </p:cNvGraphicFramePr>
          <p:nvPr>
            <p:ph idx="1"/>
            <p:extLst>
              <p:ext uri="{D42A27DB-BD31-4B8C-83A1-F6EECF244321}">
                <p14:modId xmlns:p14="http://schemas.microsoft.com/office/powerpoint/2010/main" val="3949138942"/>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5398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5D00AF-7729-49B0-880D-4365A381D1CC}"/>
              </a:ext>
            </a:extLst>
          </p:cNvPr>
          <p:cNvSpPr>
            <a:spLocks noGrp="1"/>
          </p:cNvSpPr>
          <p:nvPr>
            <p:ph type="title"/>
          </p:nvPr>
        </p:nvSpPr>
        <p:spPr>
          <a:xfrm>
            <a:off x="841249" y="-682171"/>
            <a:ext cx="9912072" cy="2236335"/>
          </a:xfrm>
        </p:spPr>
        <p:txBody>
          <a:bodyPr>
            <a:normAutofit fontScale="90000"/>
          </a:bodyPr>
          <a:lstStyle/>
          <a:p>
            <a:pPr algn="ct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a:t>
            </a:r>
            <a:r>
              <a:rPr lang="en-US" sz="4400" b="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ene</a:t>
            </a: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F74160F8-D06F-4E3F-9E22-7C466E8A5806}"/>
              </a:ext>
            </a:extLst>
          </p:cNvPr>
          <p:cNvSpPr>
            <a:spLocks noGrp="1"/>
          </p:cNvSpPr>
          <p:nvPr>
            <p:ph idx="1"/>
          </p:nvPr>
        </p:nvSpPr>
        <p:spPr>
          <a:xfrm>
            <a:off x="841248" y="2174358"/>
            <a:ext cx="7731642" cy="4045467"/>
          </a:xfrm>
        </p:spPr>
        <p:txBody>
          <a:bodyPr anchor="t">
            <a:normAutofit/>
          </a:bodyPr>
          <a:lstStyle/>
          <a:p>
            <a:pPr marL="0" indent="228600">
              <a:spcBef>
                <a:spcPts val="0"/>
              </a:spcBef>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p>
          <a:p>
            <a:pPr marL="0" marR="0" indent="228600">
              <a:spcBef>
                <a:spcPts val="0"/>
              </a:spcBef>
              <a:spcAft>
                <a:spcPts val="800"/>
              </a:spcAft>
            </a:pPr>
            <a:endPar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Isaiah 59:2 (ESV) </a:t>
            </a:r>
            <a:r>
              <a:rPr lang="en-US" sz="3200" b="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2 </a:t>
            </a:r>
            <a:r>
              <a:rPr lang="en-US" sz="32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but your iniquities have made a separation between you and your God, and your sins have hidden his face from you so that he does not hear. </a:t>
            </a:r>
          </a:p>
          <a:p>
            <a:pPr marL="0" marR="0" indent="0">
              <a:spcBef>
                <a:spcPts val="0"/>
              </a:spcBef>
              <a:spcAft>
                <a:spcPts val="800"/>
              </a:spcAft>
              <a:buNone/>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solidFill>
                <a:schemeClr val="bg1"/>
              </a:solidFill>
            </a:endParaRPr>
          </a:p>
        </p:txBody>
      </p:sp>
    </p:spTree>
    <p:extLst>
      <p:ext uri="{BB962C8B-B14F-4D97-AF65-F5344CB8AC3E}">
        <p14:creationId xmlns:p14="http://schemas.microsoft.com/office/powerpoint/2010/main" val="367297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5D00AF-7729-49B0-880D-4365A381D1CC}"/>
              </a:ext>
            </a:extLst>
          </p:cNvPr>
          <p:cNvSpPr>
            <a:spLocks noGrp="1"/>
          </p:cNvSpPr>
          <p:nvPr>
            <p:ph type="title"/>
          </p:nvPr>
        </p:nvSpPr>
        <p:spPr>
          <a:xfrm>
            <a:off x="841249" y="-682171"/>
            <a:ext cx="9912072" cy="2236335"/>
          </a:xfrm>
        </p:spPr>
        <p:txBody>
          <a:bodyPr>
            <a:normAutofit fontScale="90000"/>
          </a:bodyPr>
          <a:lstStyle/>
          <a:p>
            <a:pPr algn="ct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enemy of God</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a:t>
            </a:r>
            <a:r>
              <a:rPr lang="en-US" sz="4400" b="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ene</a:t>
            </a: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8" name="Freeform: Shape 7">
            <a:extLst>
              <a:ext uri="{FF2B5EF4-FFF2-40B4-BE49-F238E27FC236}">
                <a16:creationId xmlns:a16="http://schemas.microsoft.com/office/drawing/2014/main" xmlns=""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xmlns=""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F74160F8-D06F-4E3F-9E22-7C466E8A5806}"/>
              </a:ext>
            </a:extLst>
          </p:cNvPr>
          <p:cNvSpPr>
            <a:spLocks noGrp="1"/>
          </p:cNvSpPr>
          <p:nvPr>
            <p:ph idx="1"/>
          </p:nvPr>
        </p:nvSpPr>
        <p:spPr>
          <a:xfrm>
            <a:off x="841248" y="2174358"/>
            <a:ext cx="7731642" cy="4045467"/>
          </a:xfrm>
        </p:spPr>
        <p:txBody>
          <a:bodyPr anchor="t">
            <a:normAutofit/>
          </a:bodyPr>
          <a:lstStyle/>
          <a:p>
            <a:pPr marL="0" indent="228600">
              <a:spcBef>
                <a:spcPts val="0"/>
              </a:spcBef>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 enemy of God</a:t>
            </a:r>
          </a:p>
          <a:p>
            <a:pPr marL="0" marR="0" indent="228600">
              <a:spcBef>
                <a:spcPts val="0"/>
              </a:spcBef>
              <a:spcAft>
                <a:spcPts val="800"/>
              </a:spcAft>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r>
              <a:rPr lang="en-US" sz="3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Romans 5:10 (ESV)</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i="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10 </a:t>
            </a:r>
            <a:r>
              <a:rPr lang="en-US" sz="32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 if while we were enemies we were reconciled to God by the death of his Son, much more, now that we are reconciled, shall we be saved 	by his life. </a:t>
            </a:r>
          </a:p>
          <a:p>
            <a:pPr marL="0" marR="0" indent="0">
              <a:spcBef>
                <a:spcPts val="0"/>
              </a:spcBef>
              <a:spcAft>
                <a:spcPts val="800"/>
              </a:spcAft>
              <a:buNone/>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chemeClr val="bg1"/>
              </a:solidFill>
            </a:endParaRPr>
          </a:p>
        </p:txBody>
      </p:sp>
    </p:spTree>
    <p:extLst>
      <p:ext uri="{BB962C8B-B14F-4D97-AF65-F5344CB8AC3E}">
        <p14:creationId xmlns:p14="http://schemas.microsoft.com/office/powerpoint/2010/main" val="3767794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xmlns=""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xmlns="" id="{609BF8A0-1343-4D15-906B-F60B304815E0}"/>
              </a:ext>
            </a:extLst>
          </p:cNvPr>
          <p:cNvSpPr>
            <a:spLocks noGrp="1"/>
          </p:cNvSpPr>
          <p:nvPr>
            <p:ph type="title"/>
          </p:nvPr>
        </p:nvSpPr>
        <p:spPr>
          <a:xfrm>
            <a:off x="2618437" y="690490"/>
            <a:ext cx="6955124" cy="1574407"/>
          </a:xfrm>
        </p:spPr>
        <p:txBody>
          <a:bodyPr>
            <a:normAutofit/>
          </a:bodyPr>
          <a:lstStyle/>
          <a:p>
            <a:pPr algn="ctr"/>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One who daily struggles with my sinful nature</a:t>
            </a:r>
            <a:endParaRPr lang="en-US" sz="3200" dirty="0">
              <a:solidFill>
                <a:srgbClr val="FFFFFF"/>
              </a:solidFill>
            </a:endParaRPr>
          </a:p>
        </p:txBody>
      </p:sp>
      <p:sp>
        <p:nvSpPr>
          <p:cNvPr id="3" name="Content Placeholder 2">
            <a:extLst>
              <a:ext uri="{FF2B5EF4-FFF2-40B4-BE49-F238E27FC236}">
                <a16:creationId xmlns:a16="http://schemas.microsoft.com/office/drawing/2014/main" xmlns="" id="{A256378D-8776-4A57-B136-3E4325DF2454}"/>
              </a:ext>
            </a:extLst>
          </p:cNvPr>
          <p:cNvSpPr>
            <a:spLocks noGrp="1"/>
          </p:cNvSpPr>
          <p:nvPr>
            <p:ph idx="1"/>
          </p:nvPr>
        </p:nvSpPr>
        <p:spPr>
          <a:xfrm>
            <a:off x="2618437" y="2138289"/>
            <a:ext cx="6955124" cy="3271912"/>
          </a:xfrm>
        </p:spPr>
        <p:txBody>
          <a:bodyPr anchor="t">
            <a:normAutofit/>
          </a:bodyPr>
          <a:lstStyle/>
          <a:p>
            <a:pPr marL="0" marR="0" indent="228600">
              <a:spcBef>
                <a:spcPts val="0"/>
              </a:spcBef>
              <a:spcAft>
                <a:spcPts val="800"/>
              </a:spcAft>
            </a:pPr>
            <a:endPar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endParaRPr lang="en-US" sz="3200" b="1"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marL="0" marR="0" indent="228600">
              <a:spcBef>
                <a:spcPts val="0"/>
              </a:spcBef>
              <a:spcAft>
                <a:spcPts val="800"/>
              </a:spcAft>
            </a:pPr>
            <a:r>
              <a:rPr lang="en-US"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Job 14:4 (ESV)</a:t>
            </a:r>
            <a:r>
              <a:rPr lang="en-US" sz="3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4 </a:t>
            </a:r>
            <a:r>
              <a:rPr lang="en-US" sz="3200" b="1" i="1" baseline="30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i="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Who can bring a clean thing out of an unclean? There is not one. </a:t>
            </a:r>
          </a:p>
        </p:txBody>
      </p:sp>
    </p:spTree>
    <p:extLst>
      <p:ext uri="{BB962C8B-B14F-4D97-AF65-F5344CB8AC3E}">
        <p14:creationId xmlns:p14="http://schemas.microsoft.com/office/powerpoint/2010/main" val="35729593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1092</Words>
  <Application>Microsoft Office PowerPoint</Application>
  <PresentationFormat>Widescreen</PresentationFormat>
  <Paragraphs>182</Paragraphs>
  <Slides>69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69</vt:i4>
      </vt:variant>
      <vt:variant>
        <vt:lpstr>Custom Shows</vt:lpstr>
      </vt:variant>
      <vt:variant>
        <vt:i4>1</vt:i4>
      </vt:variant>
    </vt:vector>
  </HeadingPairs>
  <TitlesOfParts>
    <vt:vector size="77" baseType="lpstr">
      <vt:lpstr>Arial</vt:lpstr>
      <vt:lpstr>Calibri</vt:lpstr>
      <vt:lpstr>Calibri Light</vt:lpstr>
      <vt:lpstr>Courier New</vt:lpstr>
      <vt:lpstr>Symbol</vt:lpstr>
      <vt:lpstr>Times New Roman</vt:lpstr>
      <vt:lpstr>Office Theme</vt:lpstr>
      <vt:lpstr>Lesson 1:  Remember Whose you are.   </vt:lpstr>
      <vt:lpstr>How does my identity affect reconciliation? </vt:lpstr>
      <vt:lpstr>Who am I by Nature</vt:lpstr>
      <vt:lpstr>Who am I by Nature</vt:lpstr>
      <vt:lpstr>PowerPoint Presentation</vt:lpstr>
      <vt:lpstr>PowerPoint Presentation</vt:lpstr>
      <vt:lpstr>      An enemy of God  An enemy of God  enemy of God An ene </vt:lpstr>
      <vt:lpstr>      An enemy of God  An enemy of God  enemy of God An ene </vt:lpstr>
      <vt:lpstr>One who daily struggles with my sinful nature</vt:lpstr>
      <vt:lpstr>One who daily struggles with my sinful nature</vt:lpstr>
      <vt:lpstr>PowerPoint Presentation</vt:lpstr>
      <vt:lpstr>PowerPoint Presentation</vt:lpstr>
      <vt:lpstr>PowerPoint Presentation</vt:lpstr>
      <vt:lpstr>PowerPoint Presentation</vt:lpstr>
      <vt:lpstr>Unclean and worthless, a beggar who has nothing to offer God. </vt:lpstr>
      <vt:lpstr>PowerPoint Presentation</vt:lpstr>
      <vt:lpstr>PowerPoint Presentation</vt:lpstr>
      <vt:lpstr>Condemned to be separated from God eternally. </vt:lpstr>
      <vt:lpstr>Who Am I in Christ?</vt:lpstr>
      <vt:lpstr>PowerPoint Presentation</vt:lpstr>
      <vt:lpstr>PowerPoint Presentation</vt:lpstr>
      <vt:lpstr>PowerPoint Presentation</vt:lpstr>
      <vt:lpstr>PowerPoint Presentation</vt:lpstr>
      <vt:lpstr>In Baptism changed from an enemy to an heir.</vt:lpstr>
      <vt:lpstr>PowerPoint Presentation</vt:lpstr>
      <vt:lpstr>PowerPoint Presentation</vt:lpstr>
      <vt:lpstr>PowerPoint Presentation</vt:lpstr>
      <vt:lpstr>PowerPoint Presentation</vt:lpstr>
      <vt:lpstr>A beloved child of God, precious in His eyes.</vt:lpstr>
      <vt:lpstr>      John 1:12–13 (ESV)  12 But to all who did receive him, who believed in his name, he gave the right to become children of God, 13 who were born, not of blood nor of the will of the flesh nor of the will of man, but of God.    </vt:lpstr>
      <vt:lpstr>PowerPoint Presentation</vt:lpstr>
      <vt:lpstr>Cleansed and ransomed by the precious blood of Christ.</vt:lpstr>
      <vt:lpstr>Cleansed and ransomed by the precious blood of Christ.</vt:lpstr>
      <vt:lpstr>No longer separated from God. I have brought near by His blood.</vt:lpstr>
      <vt:lpstr>PowerPoint Presentation</vt:lpstr>
      <vt:lpstr>PowerPoint Presentation</vt:lpstr>
      <vt:lpstr>PowerPoint Presentation</vt:lpstr>
      <vt:lpstr>PowerPoint Presentation</vt:lpstr>
      <vt:lpstr>PowerPoint Presentation</vt:lpstr>
      <vt:lpstr>PowerPoint Presentation</vt:lpstr>
      <vt:lpstr>What does my Baptism have to do with conflict?</vt:lpstr>
      <vt:lpstr>What does my Baptism have to do with conflict?</vt:lpstr>
      <vt:lpstr>6. Baptism gives me my identity as a new _____ and a ______ of _______.</vt:lpstr>
      <vt:lpstr>6. Baptism gives me my identity as a new _____ and a ______ of _______.</vt:lpstr>
      <vt:lpstr>7. Baptism reminds me I am called to live not for ________ but rather for _______</vt:lpstr>
      <vt:lpstr>8. Having been Baptized into Christ, I can walk in the ________ of life,</vt:lpstr>
      <vt:lpstr>9. Baptism teaches me to put off the ___ ____  and put on a _____ ____. </vt:lpstr>
      <vt:lpstr>Review “What does such baptizing with water indicate?”  (Page 15)</vt:lpstr>
      <vt:lpstr>PowerPoint Presentation</vt:lpstr>
      <vt:lpstr>PowerPoint Presentation</vt:lpstr>
      <vt:lpstr>Who Needs to be reconciled?</vt:lpstr>
      <vt:lpstr>Who Needs to be reconciled?</vt:lpstr>
      <vt:lpstr>13. Next I want to reconciled to others:</vt:lpstr>
      <vt:lpstr>13. Next I want to reconciled to others:</vt:lpstr>
      <vt:lpstr>Someone who has sinned against ____.</vt:lpstr>
      <vt:lpstr>PowerPoint Presentation</vt:lpstr>
      <vt:lpstr>PowerPoint Presentation</vt:lpstr>
      <vt:lpstr>15. I should view others in conflict as people for whom _______ _____ ______.</vt:lpstr>
      <vt:lpstr>A brother or sister in Christ (A fellow child of God.)</vt:lpstr>
      <vt:lpstr>A brother or sister in Christ (A fellow child of God.)</vt:lpstr>
      <vt:lpstr>Someone who does not yet know Christ</vt:lpstr>
      <vt:lpstr>Someone who does not yet know Christ</vt:lpstr>
      <vt:lpstr>What is the difference between conflict resolution and reconciliation?</vt:lpstr>
      <vt:lpstr>What is the difference between conflict resolution and reconciliation?</vt:lpstr>
      <vt:lpstr>16.  My most serious conflict in all of life is with _____.</vt:lpstr>
      <vt:lpstr>16.  My most serious conflict in all of life is with _____.</vt:lpstr>
      <vt:lpstr>  17. The consequences of being in conflict with God is _____.  (Eternal separation from God) </vt:lpstr>
      <vt:lpstr>18. In addressing my conflict with Him, God chose _________ . (Conflict Resolution or Reconciliation)</vt:lpstr>
      <vt:lpstr>19. Which is more difficult Conflict resolution or reconciliation? </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Remember Whose you are.</dc:title>
  <dc:creator>KENT SCHNEGELBERGER</dc:creator>
  <cp:lastModifiedBy>Microsoft account</cp:lastModifiedBy>
  <cp:revision>10</cp:revision>
  <dcterms:created xsi:type="dcterms:W3CDTF">2020-11-12T04:04:18Z</dcterms:created>
  <dcterms:modified xsi:type="dcterms:W3CDTF">2021-09-12T14:30:32Z</dcterms:modified>
</cp:coreProperties>
</file>